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7"/>
  </p:notesMasterIdLst>
  <p:handoutMasterIdLst>
    <p:handoutMasterId r:id="rId38"/>
  </p:handoutMasterIdLst>
  <p:sldIdLst>
    <p:sldId id="313" r:id="rId2"/>
    <p:sldId id="314" r:id="rId3"/>
    <p:sldId id="349" r:id="rId4"/>
    <p:sldId id="331" r:id="rId5"/>
    <p:sldId id="350" r:id="rId6"/>
    <p:sldId id="334" r:id="rId7"/>
    <p:sldId id="340" r:id="rId8"/>
    <p:sldId id="332" r:id="rId9"/>
    <p:sldId id="328" r:id="rId10"/>
    <p:sldId id="329" r:id="rId11"/>
    <p:sldId id="263" r:id="rId12"/>
    <p:sldId id="282" r:id="rId13"/>
    <p:sldId id="305" r:id="rId14"/>
    <p:sldId id="341" r:id="rId15"/>
    <p:sldId id="342" r:id="rId16"/>
    <p:sldId id="343" r:id="rId17"/>
    <p:sldId id="326" r:id="rId18"/>
    <p:sldId id="333" r:id="rId19"/>
    <p:sldId id="292" r:id="rId20"/>
    <p:sldId id="344" r:id="rId21"/>
    <p:sldId id="325" r:id="rId22"/>
    <p:sldId id="306" r:id="rId23"/>
    <p:sldId id="318" r:id="rId24"/>
    <p:sldId id="284" r:id="rId25"/>
    <p:sldId id="308" r:id="rId26"/>
    <p:sldId id="309" r:id="rId27"/>
    <p:sldId id="330" r:id="rId28"/>
    <p:sldId id="346" r:id="rId29"/>
    <p:sldId id="352" r:id="rId30"/>
    <p:sldId id="337" r:id="rId31"/>
    <p:sldId id="351" r:id="rId32"/>
    <p:sldId id="347" r:id="rId33"/>
    <p:sldId id="348" r:id="rId34"/>
    <p:sldId id="345" r:id="rId35"/>
    <p:sldId id="353" r:id="rId36"/>
  </p:sldIdLst>
  <p:sldSz cx="9144000" cy="6858000" type="screen4x3"/>
  <p:notesSz cx="6985000" cy="9283700"/>
  <p:custDataLst>
    <p:tags r:id="rId39"/>
  </p:custDataLst>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FFFF00"/>
    <a:srgbClr val="9DCEFF"/>
    <a:srgbClr val="000099"/>
    <a:srgbClr val="5F5F5F"/>
    <a:srgbClr val="808080"/>
    <a:srgbClr val="0056A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8"/>
      </p:cViewPr>
      <p:guideLst>
        <p:guide orient="horz" pos="2160"/>
        <p:guide pos="28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273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t" anchorCtr="0" compatLnSpc="1">
            <a:prstTxWarp prst="textNoShape">
              <a:avLst/>
            </a:prstTxWarp>
          </a:bodyPr>
          <a:lstStyle>
            <a:lvl1pPr defTabSz="930275" eaLnBrk="1" hangingPunct="1">
              <a:defRPr sz="1200">
                <a:latin typeface="Arial" charset="0"/>
                <a:ea typeface="+mn-ea"/>
              </a:defRPr>
            </a:lvl1pPr>
          </a:lstStyle>
          <a:p>
            <a:pPr>
              <a:defRPr/>
            </a:pPr>
            <a:endParaRPr lang="en-US"/>
          </a:p>
        </p:txBody>
      </p:sp>
      <p:sp>
        <p:nvSpPr>
          <p:cNvPr id="84995" name="Rectangle 3"/>
          <p:cNvSpPr>
            <a:spLocks noGrp="1" noChangeArrowheads="1"/>
          </p:cNvSpPr>
          <p:nvPr>
            <p:ph type="dt" sz="quarter" idx="1"/>
          </p:nvPr>
        </p:nvSpPr>
        <p:spPr bwMode="auto">
          <a:xfrm>
            <a:off x="3956050" y="0"/>
            <a:ext cx="30273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t" anchorCtr="0" compatLnSpc="1">
            <a:prstTxWarp prst="textNoShape">
              <a:avLst/>
            </a:prstTxWarp>
          </a:bodyPr>
          <a:lstStyle>
            <a:lvl1pPr algn="r" defTabSz="930275" eaLnBrk="1" hangingPunct="1">
              <a:defRPr sz="1200">
                <a:latin typeface="Arial" charset="0"/>
                <a:ea typeface="+mn-ea"/>
              </a:defRPr>
            </a:lvl1pPr>
          </a:lstStyle>
          <a:p>
            <a:pPr>
              <a:defRPr/>
            </a:pPr>
            <a:endParaRPr lang="en-US"/>
          </a:p>
        </p:txBody>
      </p:sp>
      <p:sp>
        <p:nvSpPr>
          <p:cNvPr id="84996" name="Rectangle 4"/>
          <p:cNvSpPr>
            <a:spLocks noGrp="1" noChangeArrowheads="1"/>
          </p:cNvSpPr>
          <p:nvPr>
            <p:ph type="ftr" sz="quarter" idx="2"/>
          </p:nvPr>
        </p:nvSpPr>
        <p:spPr bwMode="auto">
          <a:xfrm>
            <a:off x="0" y="8816975"/>
            <a:ext cx="30273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b" anchorCtr="0" compatLnSpc="1">
            <a:prstTxWarp prst="textNoShape">
              <a:avLst/>
            </a:prstTxWarp>
          </a:bodyPr>
          <a:lstStyle>
            <a:lvl1pPr defTabSz="930275" eaLnBrk="1" hangingPunct="1">
              <a:defRPr sz="1200">
                <a:latin typeface="Arial" charset="0"/>
                <a:ea typeface="+mn-ea"/>
              </a:defRPr>
            </a:lvl1pPr>
          </a:lstStyle>
          <a:p>
            <a:pPr>
              <a:defRPr/>
            </a:pPr>
            <a:endParaRPr lang="en-US"/>
          </a:p>
        </p:txBody>
      </p:sp>
      <p:sp>
        <p:nvSpPr>
          <p:cNvPr id="84997" name="Rectangle 5"/>
          <p:cNvSpPr>
            <a:spLocks noGrp="1" noChangeArrowheads="1"/>
          </p:cNvSpPr>
          <p:nvPr>
            <p:ph type="sldNum" sz="quarter" idx="3"/>
          </p:nvPr>
        </p:nvSpPr>
        <p:spPr bwMode="auto">
          <a:xfrm>
            <a:off x="3956050" y="8816975"/>
            <a:ext cx="302736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b" anchorCtr="0" compatLnSpc="1">
            <a:prstTxWarp prst="textNoShape">
              <a:avLst/>
            </a:prstTxWarp>
          </a:bodyPr>
          <a:lstStyle>
            <a:lvl1pPr algn="r" defTabSz="930275" eaLnBrk="1" hangingPunct="1">
              <a:defRPr sz="1200">
                <a:latin typeface="Arial" panose="020B0604020202020204" pitchFamily="34" charset="0"/>
              </a:defRPr>
            </a:lvl1pPr>
          </a:lstStyle>
          <a:p>
            <a:pPr>
              <a:defRPr/>
            </a:pPr>
            <a:fld id="{682AE6C6-B87B-4FF6-81D3-FFA5550F3993}" type="slidenum">
              <a:rPr lang="en-US" altLang="en-US"/>
              <a:pPr>
                <a:defRPr/>
              </a:pPr>
              <a:t>‹#›</a:t>
            </a:fld>
            <a:endParaRPr lang="en-US" altLang="en-US"/>
          </a:p>
        </p:txBody>
      </p:sp>
    </p:spTree>
    <p:extLst>
      <p:ext uri="{BB962C8B-B14F-4D97-AF65-F5344CB8AC3E}">
        <p14:creationId xmlns:p14="http://schemas.microsoft.com/office/powerpoint/2010/main" val="47366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844593DB-91C2-49F8-9BA2-30BFBD71150B}" type="datetimeFigureOut">
              <a:rPr lang="en-US" smtClean="0"/>
              <a:t>7/30/2015</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EA8E86B9-DDF0-4ADB-934B-561FCBB5475C}" type="slidenum">
              <a:rPr lang="en-US" smtClean="0"/>
              <a:t>‹#›</a:t>
            </a:fld>
            <a:endParaRPr lang="en-US"/>
          </a:p>
        </p:txBody>
      </p:sp>
    </p:spTree>
    <p:extLst>
      <p:ext uri="{BB962C8B-B14F-4D97-AF65-F5344CB8AC3E}">
        <p14:creationId xmlns:p14="http://schemas.microsoft.com/office/powerpoint/2010/main" val="1151900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8E86B9-DDF0-4ADB-934B-561FCBB5475C}" type="slidenum">
              <a:rPr lang="en-US" smtClean="0"/>
              <a:t>2</a:t>
            </a:fld>
            <a:endParaRPr lang="en-US"/>
          </a:p>
        </p:txBody>
      </p:sp>
    </p:spTree>
    <p:extLst>
      <p:ext uri="{BB962C8B-B14F-4D97-AF65-F5344CB8AC3E}">
        <p14:creationId xmlns:p14="http://schemas.microsoft.com/office/powerpoint/2010/main" val="1097048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82274" name="Rectangle 2"/>
          <p:cNvSpPr>
            <a:spLocks noGrp="1" noChangeArrowheads="1"/>
          </p:cNvSpPr>
          <p:nvPr>
            <p:ph type="ctrTitle"/>
          </p:nvPr>
        </p:nvSpPr>
        <p:spPr>
          <a:xfrm>
            <a:off x="685800" y="990600"/>
            <a:ext cx="7772400" cy="1371600"/>
          </a:xfrm>
        </p:spPr>
        <p:txBody>
          <a:bodyPr/>
          <a:lstStyle>
            <a:lvl1pPr>
              <a:defRPr sz="4000"/>
            </a:lvl1pPr>
          </a:lstStyle>
          <a:p>
            <a:pPr lvl="0"/>
            <a:r>
              <a:rPr lang="en-US" noProof="0" smtClean="0"/>
              <a:t>Click to edit Master title style</a:t>
            </a:r>
          </a:p>
        </p:txBody>
      </p:sp>
      <p:sp>
        <p:nvSpPr>
          <p:cNvPr id="18227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801277F-B02B-4A75-8ADD-BD0738C05A67}" type="slidenum">
              <a:rPr lang="en-US" altLang="en-US"/>
              <a:pPr>
                <a:defRPr/>
              </a:pPr>
              <a:t>‹#›</a:t>
            </a:fld>
            <a:endParaRPr lang="en-US" altLang="en-US"/>
          </a:p>
        </p:txBody>
      </p:sp>
    </p:spTree>
    <p:extLst>
      <p:ext uri="{BB962C8B-B14F-4D97-AF65-F5344CB8AC3E}">
        <p14:creationId xmlns:p14="http://schemas.microsoft.com/office/powerpoint/2010/main" val="296428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F65FD2A-A773-4E10-91A8-CBAB555DA02F}" type="slidenum">
              <a:rPr lang="en-US" altLang="en-US"/>
              <a:pPr>
                <a:defRPr/>
              </a:pPr>
              <a:t>‹#›</a:t>
            </a:fld>
            <a:endParaRPr lang="en-US" altLang="en-US"/>
          </a:p>
        </p:txBody>
      </p:sp>
    </p:spTree>
    <p:extLst>
      <p:ext uri="{BB962C8B-B14F-4D97-AF65-F5344CB8AC3E}">
        <p14:creationId xmlns:p14="http://schemas.microsoft.com/office/powerpoint/2010/main" val="2766808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94F8951-BDF9-4851-B867-9AE448B32D47}" type="slidenum">
              <a:rPr lang="en-US" altLang="en-US"/>
              <a:pPr>
                <a:defRPr/>
              </a:pPr>
              <a:t>‹#›</a:t>
            </a:fld>
            <a:endParaRPr lang="en-US" altLang="en-US"/>
          </a:p>
        </p:txBody>
      </p:sp>
    </p:spTree>
    <p:extLst>
      <p:ext uri="{BB962C8B-B14F-4D97-AF65-F5344CB8AC3E}">
        <p14:creationId xmlns:p14="http://schemas.microsoft.com/office/powerpoint/2010/main" val="256535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EAE9392-C384-4D1A-9E86-E53BFE3995ED}" type="slidenum">
              <a:rPr lang="en-US" altLang="en-US"/>
              <a:pPr>
                <a:defRPr/>
              </a:pPr>
              <a:t>‹#›</a:t>
            </a:fld>
            <a:endParaRPr lang="en-US" altLang="en-US"/>
          </a:p>
        </p:txBody>
      </p:sp>
    </p:spTree>
    <p:extLst>
      <p:ext uri="{BB962C8B-B14F-4D97-AF65-F5344CB8AC3E}">
        <p14:creationId xmlns:p14="http://schemas.microsoft.com/office/powerpoint/2010/main" val="765518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4FACE88-3FF4-4F02-A0FF-12963AEEE2DF}" type="slidenum">
              <a:rPr lang="en-US" altLang="en-US"/>
              <a:pPr>
                <a:defRPr/>
              </a:pPr>
              <a:t>‹#›</a:t>
            </a:fld>
            <a:endParaRPr lang="en-US" altLang="en-US"/>
          </a:p>
        </p:txBody>
      </p:sp>
    </p:spTree>
    <p:extLst>
      <p:ext uri="{BB962C8B-B14F-4D97-AF65-F5344CB8AC3E}">
        <p14:creationId xmlns:p14="http://schemas.microsoft.com/office/powerpoint/2010/main" val="409894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E19108C-F0E1-4140-BEA3-625E0577EC2C}" type="slidenum">
              <a:rPr lang="en-US" altLang="en-US"/>
              <a:pPr>
                <a:defRPr/>
              </a:pPr>
              <a:t>‹#›</a:t>
            </a:fld>
            <a:endParaRPr lang="en-US" altLang="en-US"/>
          </a:p>
        </p:txBody>
      </p:sp>
    </p:spTree>
    <p:extLst>
      <p:ext uri="{BB962C8B-B14F-4D97-AF65-F5344CB8AC3E}">
        <p14:creationId xmlns:p14="http://schemas.microsoft.com/office/powerpoint/2010/main" val="379412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15855083-1053-472A-BFDE-78108CA671BB}" type="slidenum">
              <a:rPr lang="en-US" altLang="en-US"/>
              <a:pPr>
                <a:defRPr/>
              </a:pPr>
              <a:t>‹#›</a:t>
            </a:fld>
            <a:endParaRPr lang="en-US" altLang="en-US"/>
          </a:p>
        </p:txBody>
      </p:sp>
    </p:spTree>
    <p:extLst>
      <p:ext uri="{BB962C8B-B14F-4D97-AF65-F5344CB8AC3E}">
        <p14:creationId xmlns:p14="http://schemas.microsoft.com/office/powerpoint/2010/main" val="183621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D0872021-A877-4221-9ED6-70624B8902A6}" type="slidenum">
              <a:rPr lang="en-US" altLang="en-US"/>
              <a:pPr>
                <a:defRPr/>
              </a:pPr>
              <a:t>‹#›</a:t>
            </a:fld>
            <a:endParaRPr lang="en-US" altLang="en-US"/>
          </a:p>
        </p:txBody>
      </p:sp>
    </p:spTree>
    <p:extLst>
      <p:ext uri="{BB962C8B-B14F-4D97-AF65-F5344CB8AC3E}">
        <p14:creationId xmlns:p14="http://schemas.microsoft.com/office/powerpoint/2010/main" val="306024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EF46E9AF-FC4C-4D15-B420-C987C9B27CB1}" type="slidenum">
              <a:rPr lang="en-US" altLang="en-US"/>
              <a:pPr>
                <a:defRPr/>
              </a:pPr>
              <a:t>‹#›</a:t>
            </a:fld>
            <a:endParaRPr lang="en-US" altLang="en-US"/>
          </a:p>
        </p:txBody>
      </p:sp>
    </p:spTree>
    <p:extLst>
      <p:ext uri="{BB962C8B-B14F-4D97-AF65-F5344CB8AC3E}">
        <p14:creationId xmlns:p14="http://schemas.microsoft.com/office/powerpoint/2010/main" val="241914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7302D18F-0826-454C-B3FE-9EB50C266D53}" type="slidenum">
              <a:rPr lang="en-US" altLang="en-US"/>
              <a:pPr>
                <a:defRPr/>
              </a:pPr>
              <a:t>‹#›</a:t>
            </a:fld>
            <a:endParaRPr lang="en-US" altLang="en-US"/>
          </a:p>
        </p:txBody>
      </p:sp>
    </p:spTree>
    <p:extLst>
      <p:ext uri="{BB962C8B-B14F-4D97-AF65-F5344CB8AC3E}">
        <p14:creationId xmlns:p14="http://schemas.microsoft.com/office/powerpoint/2010/main" val="2939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CB7E60E-0271-467C-A0FD-1105923739C4}" type="slidenum">
              <a:rPr lang="en-US" altLang="en-US"/>
              <a:pPr>
                <a:defRPr/>
              </a:pPr>
              <a:t>‹#›</a:t>
            </a:fld>
            <a:endParaRPr lang="en-US" altLang="en-US"/>
          </a:p>
        </p:txBody>
      </p:sp>
    </p:spTree>
    <p:extLst>
      <p:ext uri="{BB962C8B-B14F-4D97-AF65-F5344CB8AC3E}">
        <p14:creationId xmlns:p14="http://schemas.microsoft.com/office/powerpoint/2010/main" val="156750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1254"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ea typeface="+mn-ea"/>
              </a:defRPr>
            </a:lvl1pPr>
          </a:lstStyle>
          <a:p>
            <a:pPr>
              <a:defRPr/>
            </a:pPr>
            <a:endParaRPr lang="en-US"/>
          </a:p>
        </p:txBody>
      </p:sp>
      <p:sp>
        <p:nvSpPr>
          <p:cNvPr id="181255"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ea typeface="+mn-ea"/>
              </a:defRPr>
            </a:lvl1pPr>
          </a:lstStyle>
          <a:p>
            <a:pPr>
              <a:defRPr/>
            </a:pPr>
            <a:endParaRPr lang="en-US"/>
          </a:p>
        </p:txBody>
      </p:sp>
      <p:sp>
        <p:nvSpPr>
          <p:cNvPr id="181256"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8230CCFF-5E25-464D-90CF-4AFC4E3EC7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89"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3800">
          <a:solidFill>
            <a:schemeClr val="tx2"/>
          </a:solidFill>
          <a:latin typeface="Verdana" pitchFamily="34" charset="0"/>
          <a:ea typeface="MS PGothic" panose="020B0600070205080204" pitchFamily="34" charset="-128"/>
        </a:defRPr>
      </a:lvl2pPr>
      <a:lvl3pPr algn="l" rtl="0" eaLnBrk="0" fontAlgn="base" hangingPunct="0">
        <a:spcBef>
          <a:spcPct val="0"/>
        </a:spcBef>
        <a:spcAft>
          <a:spcPct val="0"/>
        </a:spcAft>
        <a:defRPr sz="3800">
          <a:solidFill>
            <a:schemeClr val="tx2"/>
          </a:solidFill>
          <a:latin typeface="Verdana" pitchFamily="34" charset="0"/>
          <a:ea typeface="MS PGothic" panose="020B0600070205080204" pitchFamily="34" charset="-128"/>
        </a:defRPr>
      </a:lvl3pPr>
      <a:lvl4pPr algn="l" rtl="0" eaLnBrk="0" fontAlgn="base" hangingPunct="0">
        <a:spcBef>
          <a:spcPct val="0"/>
        </a:spcBef>
        <a:spcAft>
          <a:spcPct val="0"/>
        </a:spcAft>
        <a:defRPr sz="3800">
          <a:solidFill>
            <a:schemeClr val="tx2"/>
          </a:solidFill>
          <a:latin typeface="Verdana" pitchFamily="34" charset="0"/>
          <a:ea typeface="MS PGothic" panose="020B0600070205080204" pitchFamily="34" charset="-128"/>
        </a:defRPr>
      </a:lvl4pPr>
      <a:lvl5pPr algn="l" rtl="0" eaLnBrk="0" fontAlgn="base" hangingPunct="0">
        <a:spcBef>
          <a:spcPct val="0"/>
        </a:spcBef>
        <a:spcAft>
          <a:spcPct val="0"/>
        </a:spcAft>
        <a:defRPr sz="3800">
          <a:solidFill>
            <a:schemeClr val="tx2"/>
          </a:solidFill>
          <a:latin typeface="Verdana" pitchFamily="34" charset="0"/>
          <a:ea typeface="MS PGothic" panose="020B0600070205080204" pitchFamily="34" charset="-128"/>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S PGothic" panose="020B0600070205080204" pitchFamily="34" charset="-128"/>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ea typeface="MS PGothic" panose="020B0600070205080204" pitchFamily="34" charset="-128"/>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ea typeface="MS PGothic" panose="020B0600070205080204" pitchFamily="34" charset="-128"/>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ea typeface="MS PGothic" panose="020B0600070205080204" pitchFamily="34" charset="-128"/>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ea typeface="MS PGothic" panose="020B0600070205080204" pitchFamily="34" charset="-128"/>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3200" b="1" smtClean="0"/>
              <a:t>Introduction to</a:t>
            </a:r>
            <a:br>
              <a:rPr lang="en-US" altLang="en-US" sz="3200" b="1" smtClean="0"/>
            </a:br>
            <a:r>
              <a:rPr lang="en-US" altLang="en-US" sz="3200" b="1" smtClean="0"/>
              <a:t>Student and Academic Services</a:t>
            </a:r>
          </a:p>
        </p:txBody>
      </p:sp>
      <p:sp>
        <p:nvSpPr>
          <p:cNvPr id="4099" name="Rectangle 3"/>
          <p:cNvSpPr>
            <a:spLocks noGrp="1" noChangeArrowheads="1"/>
          </p:cNvSpPr>
          <p:nvPr>
            <p:ph type="body" idx="1"/>
          </p:nvPr>
        </p:nvSpPr>
        <p:spPr>
          <a:xfrm>
            <a:off x="1066800" y="2133600"/>
            <a:ext cx="8077200" cy="3992563"/>
          </a:xfrm>
        </p:spPr>
        <p:txBody>
          <a:bodyPr/>
          <a:lstStyle/>
          <a:p>
            <a:pPr eaLnBrk="1" hangingPunct="1">
              <a:lnSpc>
                <a:spcPct val="90000"/>
              </a:lnSpc>
              <a:buFont typeface="Wingdings" panose="05000000000000000000" pitchFamily="2" charset="2"/>
              <a:buNone/>
            </a:pPr>
            <a:r>
              <a:rPr lang="en-US" altLang="en-US" sz="3300" dirty="0" smtClean="0"/>
              <a:t>Douglas Reifler, M.D.</a:t>
            </a:r>
          </a:p>
          <a:p>
            <a:pPr eaLnBrk="1" hangingPunct="1">
              <a:lnSpc>
                <a:spcPct val="90000"/>
              </a:lnSpc>
              <a:buFont typeface="Wingdings" panose="05000000000000000000" pitchFamily="2" charset="2"/>
              <a:buNone/>
            </a:pPr>
            <a:r>
              <a:rPr lang="en-US" altLang="en-US" sz="3300" dirty="0" smtClean="0"/>
              <a:t>Gerald Sterling, Ph.D.</a:t>
            </a:r>
          </a:p>
          <a:p>
            <a:pPr eaLnBrk="1" hangingPunct="1">
              <a:lnSpc>
                <a:spcPct val="90000"/>
              </a:lnSpc>
              <a:buFont typeface="Wingdings" panose="05000000000000000000" pitchFamily="2" charset="2"/>
              <a:buNone/>
            </a:pPr>
            <a:r>
              <a:rPr lang="en-US" altLang="en-US" sz="3300" dirty="0" smtClean="0"/>
              <a:t>Dianne Butera</a:t>
            </a:r>
          </a:p>
          <a:p>
            <a:pPr eaLnBrk="1" hangingPunct="1">
              <a:lnSpc>
                <a:spcPct val="90000"/>
              </a:lnSpc>
              <a:buFont typeface="Wingdings" panose="05000000000000000000" pitchFamily="2" charset="2"/>
              <a:buNone/>
            </a:pPr>
            <a:endParaRPr lang="en-US" altLang="en-US" sz="3300" dirty="0" smtClean="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altLang="en-US" smtClean="0"/>
          </a:p>
        </p:txBody>
      </p:sp>
      <p:sp>
        <p:nvSpPr>
          <p:cNvPr id="13315" name="Rectangle 3"/>
          <p:cNvSpPr>
            <a:spLocks noGrp="1" noChangeArrowheads="1"/>
          </p:cNvSpPr>
          <p:nvPr>
            <p:ph type="body" idx="1"/>
          </p:nvPr>
        </p:nvSpPr>
        <p:spPr/>
        <p:txBody>
          <a:bodyPr/>
          <a:lstStyle/>
          <a:p>
            <a:pPr eaLnBrk="1" hangingPunct="1"/>
            <a:endParaRPr lang="en-US" altLang="en-US"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50838"/>
            <a:ext cx="8077200" cy="1173162"/>
          </a:xfrm>
        </p:spPr>
        <p:txBody>
          <a:bodyPr/>
          <a:lstStyle/>
          <a:p>
            <a:pPr eaLnBrk="1" hangingPunct="1"/>
            <a:r>
              <a:rPr lang="en-US" altLang="en-US" sz="3400" smtClean="0"/>
              <a:t>Overview of </a:t>
            </a:r>
            <a:br>
              <a:rPr lang="en-US" altLang="en-US" sz="3400" smtClean="0"/>
            </a:br>
            <a:r>
              <a:rPr lang="en-US" altLang="en-US" sz="3400" smtClean="0"/>
              <a:t>Medical Curriculum and Licensure</a:t>
            </a:r>
          </a:p>
        </p:txBody>
      </p:sp>
      <p:sp>
        <p:nvSpPr>
          <p:cNvPr id="14339" name="Rectangle 3"/>
          <p:cNvSpPr>
            <a:spLocks noGrp="1" noChangeArrowheads="1"/>
          </p:cNvSpPr>
          <p:nvPr>
            <p:ph type="body" idx="1"/>
          </p:nvPr>
        </p:nvSpPr>
        <p:spPr>
          <a:xfrm>
            <a:off x="914400" y="2209800"/>
            <a:ext cx="7772400" cy="4191000"/>
          </a:xfrm>
        </p:spPr>
        <p:txBody>
          <a:bodyPr/>
          <a:lstStyle/>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Gerald H. Sterling, Ph.D.</a:t>
            </a:r>
          </a:p>
          <a:p>
            <a:pPr eaLnBrk="1" hangingPunct="1">
              <a:buFont typeface="Wingdings" panose="05000000000000000000" pitchFamily="2" charset="2"/>
              <a:buNone/>
            </a:pPr>
            <a:r>
              <a:rPr lang="en-US" altLang="en-US" smtClean="0"/>
              <a:t>Senior Associate Dean,  </a:t>
            </a:r>
          </a:p>
          <a:p>
            <a:pPr eaLnBrk="1" hangingPunct="1">
              <a:buFont typeface="Wingdings" panose="05000000000000000000" pitchFamily="2" charset="2"/>
              <a:buNone/>
            </a:pPr>
            <a:r>
              <a:rPr lang="en-US" altLang="en-US" smtClean="0"/>
              <a:t>Medical Education</a:t>
            </a:r>
          </a:p>
          <a:p>
            <a:pPr eaLnBrk="1" hangingPunct="1">
              <a:buFont typeface="Wingdings" panose="05000000000000000000" pitchFamily="2" charset="2"/>
              <a:buNone/>
            </a:pPr>
            <a:endParaRPr lang="en-US" alt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74675" y="304800"/>
            <a:ext cx="8001000" cy="990600"/>
          </a:xfrm>
        </p:spPr>
        <p:txBody>
          <a:bodyPr/>
          <a:lstStyle/>
          <a:p>
            <a:pPr eaLnBrk="1" hangingPunct="1"/>
            <a:r>
              <a:rPr lang="en-US" altLang="en-US" smtClean="0"/>
              <a:t>History of Medical Education</a:t>
            </a:r>
          </a:p>
        </p:txBody>
      </p:sp>
      <p:sp>
        <p:nvSpPr>
          <p:cNvPr id="15363" name="Rectangle 3"/>
          <p:cNvSpPr>
            <a:spLocks noGrp="1" noChangeArrowheads="1"/>
          </p:cNvSpPr>
          <p:nvPr>
            <p:ph type="body" idx="1"/>
          </p:nvPr>
        </p:nvSpPr>
        <p:spPr>
          <a:xfrm>
            <a:off x="566738" y="2133600"/>
            <a:ext cx="8348662" cy="3886200"/>
          </a:xfrm>
        </p:spPr>
        <p:txBody>
          <a:bodyPr/>
          <a:lstStyle/>
          <a:p>
            <a:pPr eaLnBrk="1" hangingPunct="1">
              <a:buFont typeface="Wingdings" panose="05000000000000000000" pitchFamily="2" charset="2"/>
              <a:buNone/>
            </a:pPr>
            <a:r>
              <a:rPr lang="en-US" altLang="en-US" sz="2800" smtClean="0"/>
              <a:t>Apprenticeship Model (1765)</a:t>
            </a:r>
          </a:p>
          <a:p>
            <a:pPr eaLnBrk="1" hangingPunct="1">
              <a:buFont typeface="Wingdings" panose="05000000000000000000" pitchFamily="2" charset="2"/>
              <a:buNone/>
            </a:pPr>
            <a:r>
              <a:rPr lang="en-US" altLang="en-US" sz="2800" smtClean="0"/>
              <a:t>Discipline-based Model (1871)</a:t>
            </a:r>
          </a:p>
          <a:p>
            <a:pPr eaLnBrk="1" hangingPunct="1">
              <a:buFont typeface="Wingdings" panose="05000000000000000000" pitchFamily="2" charset="2"/>
              <a:buNone/>
            </a:pPr>
            <a:r>
              <a:rPr lang="en-US" altLang="en-US" sz="2800" smtClean="0"/>
              <a:t>Organ-System Model (1951)</a:t>
            </a:r>
          </a:p>
          <a:p>
            <a:pPr eaLnBrk="1" hangingPunct="1">
              <a:buFont typeface="Wingdings" panose="05000000000000000000" pitchFamily="2" charset="2"/>
              <a:buNone/>
            </a:pPr>
            <a:r>
              <a:rPr lang="en-US" altLang="en-US" sz="2800" smtClean="0"/>
              <a:t>Problem-based Model (1971)</a:t>
            </a:r>
          </a:p>
          <a:p>
            <a:pPr eaLnBrk="1" hangingPunct="1">
              <a:buFont typeface="Wingdings" panose="05000000000000000000" pitchFamily="2" charset="2"/>
              <a:buNone/>
            </a:pPr>
            <a:r>
              <a:rPr lang="en-US" altLang="en-US" sz="2800" smtClean="0"/>
              <a:t>Clinical Presentation-based Model (1991)</a:t>
            </a:r>
          </a:p>
          <a:p>
            <a:pPr eaLnBrk="1" hangingPunct="1">
              <a:buFont typeface="Wingdings" panose="05000000000000000000" pitchFamily="2" charset="2"/>
              <a:buNone/>
            </a:pPr>
            <a:r>
              <a:rPr lang="en-US" altLang="en-US" sz="2800" smtClean="0"/>
              <a:t>TUSM Integrated Curriculum (2005)</a:t>
            </a:r>
          </a:p>
          <a:p>
            <a:pPr eaLnBrk="1" hangingPunct="1">
              <a:buFont typeface="Wingdings" panose="05000000000000000000" pitchFamily="2" charset="2"/>
              <a:buNone/>
            </a:pPr>
            <a:r>
              <a:rPr lang="en-US" altLang="en-US" sz="2800" smtClean="0"/>
              <a:t>Patient-Centered/Interprofessional Education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4675" y="304800"/>
            <a:ext cx="8001000" cy="990600"/>
          </a:xfrm>
        </p:spPr>
        <p:txBody>
          <a:bodyPr/>
          <a:lstStyle/>
          <a:p>
            <a:pPr eaLnBrk="1" hangingPunct="1"/>
            <a:r>
              <a:rPr lang="en-US" altLang="en-US" smtClean="0"/>
              <a:t>Medical School Competencies</a:t>
            </a:r>
          </a:p>
        </p:txBody>
      </p:sp>
      <p:sp>
        <p:nvSpPr>
          <p:cNvPr id="16387" name="Rectangle 3"/>
          <p:cNvSpPr>
            <a:spLocks noGrp="1" noChangeArrowheads="1"/>
          </p:cNvSpPr>
          <p:nvPr>
            <p:ph type="body" idx="1"/>
          </p:nvPr>
        </p:nvSpPr>
        <p:spPr>
          <a:xfrm>
            <a:off x="574675" y="1676400"/>
            <a:ext cx="8001000" cy="4114800"/>
          </a:xfrm>
        </p:spPr>
        <p:txBody>
          <a:bodyPr/>
          <a:lstStyle/>
          <a:p>
            <a:pPr eaLnBrk="1" hangingPunct="1">
              <a:buFont typeface="Wingdings" panose="05000000000000000000" pitchFamily="2" charset="2"/>
              <a:buNone/>
            </a:pPr>
            <a:r>
              <a:rPr lang="en-US" altLang="en-US" dirty="0" smtClean="0"/>
              <a:t>Knowledge</a:t>
            </a:r>
          </a:p>
          <a:p>
            <a:pPr eaLnBrk="1" hangingPunct="1">
              <a:buFont typeface="Wingdings" panose="05000000000000000000" pitchFamily="2" charset="2"/>
              <a:buNone/>
            </a:pPr>
            <a:r>
              <a:rPr lang="en-US" altLang="en-US" dirty="0" smtClean="0"/>
              <a:t>Patient Care/Clinical Skills</a:t>
            </a:r>
          </a:p>
          <a:p>
            <a:pPr eaLnBrk="1" hangingPunct="1">
              <a:buFont typeface="Wingdings" panose="05000000000000000000" pitchFamily="2" charset="2"/>
              <a:buNone/>
            </a:pPr>
            <a:r>
              <a:rPr lang="en-US" altLang="en-US" dirty="0" smtClean="0"/>
              <a:t>Interpersonal &amp; Communication Skills </a:t>
            </a:r>
          </a:p>
          <a:p>
            <a:pPr eaLnBrk="1" hangingPunct="1">
              <a:buFont typeface="Wingdings" panose="05000000000000000000" pitchFamily="2" charset="2"/>
              <a:buNone/>
            </a:pPr>
            <a:r>
              <a:rPr lang="en-US" altLang="en-US" dirty="0" err="1" smtClean="0"/>
              <a:t>Interprofessional</a:t>
            </a:r>
            <a:r>
              <a:rPr lang="en-US" altLang="en-US" dirty="0" smtClean="0"/>
              <a:t> Collaboration</a:t>
            </a:r>
          </a:p>
          <a:p>
            <a:pPr eaLnBrk="1" hangingPunct="1">
              <a:buFont typeface="Wingdings" panose="05000000000000000000" pitchFamily="2" charset="2"/>
              <a:buNone/>
            </a:pPr>
            <a:r>
              <a:rPr lang="en-US" altLang="en-US" dirty="0" smtClean="0"/>
              <a:t>Attitudes and Behaviors (Professionalism)</a:t>
            </a:r>
          </a:p>
          <a:p>
            <a:pPr eaLnBrk="1" hangingPunct="1">
              <a:buFont typeface="Wingdings" panose="05000000000000000000" pitchFamily="2" charset="2"/>
              <a:buNone/>
            </a:pPr>
            <a:r>
              <a:rPr lang="en-US" altLang="en-US" dirty="0" smtClean="0"/>
              <a:t>Practice-Based Learning </a:t>
            </a:r>
          </a:p>
          <a:p>
            <a:pPr eaLnBrk="1" hangingPunct="1">
              <a:buFont typeface="Wingdings" panose="05000000000000000000" pitchFamily="2" charset="2"/>
              <a:buNone/>
            </a:pPr>
            <a:r>
              <a:rPr lang="en-US" altLang="en-US" dirty="0" smtClean="0"/>
              <a:t>Systems-Based Practice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Goals</a:t>
            </a:r>
          </a:p>
        </p:txBody>
      </p:sp>
      <p:sp>
        <p:nvSpPr>
          <p:cNvPr id="17411" name="Rectangle 3"/>
          <p:cNvSpPr>
            <a:spLocks noGrp="1" noChangeArrowheads="1"/>
          </p:cNvSpPr>
          <p:nvPr>
            <p:ph type="body" idx="1"/>
          </p:nvPr>
        </p:nvSpPr>
        <p:spPr/>
        <p:txBody>
          <a:bodyPr/>
          <a:lstStyle/>
          <a:p>
            <a:pPr eaLnBrk="1" hangingPunct="1"/>
            <a:r>
              <a:rPr lang="en-US" altLang="en-US" sz="2600" smtClean="0"/>
              <a:t>Tie basic science to clinical medicine, professionalism, and medical ethics</a:t>
            </a:r>
          </a:p>
          <a:p>
            <a:pPr eaLnBrk="1" hangingPunct="1"/>
            <a:r>
              <a:rPr lang="en-US" altLang="en-US" sz="2600" smtClean="0"/>
              <a:t>Year 1 focuses on normal structure, function and development</a:t>
            </a:r>
          </a:p>
          <a:p>
            <a:pPr eaLnBrk="1" hangingPunct="1"/>
            <a:r>
              <a:rPr lang="en-US" altLang="en-US" sz="2600" smtClean="0"/>
              <a:t>Year 2 focuses on causes, mechanisms, identification, and treatment of disease</a:t>
            </a:r>
          </a:p>
          <a:p>
            <a:pPr eaLnBrk="1" hangingPunct="1"/>
            <a:r>
              <a:rPr lang="en-US" altLang="en-US" sz="2600" smtClean="0"/>
              <a:t>Years 3 and 4 focus on core and advanced clinical skills, practice-based learning, systems-based practice</a:t>
            </a:r>
          </a:p>
          <a:p>
            <a:pPr eaLnBrk="1" hangingPunct="1"/>
            <a:endParaRPr lang="en-US" altLang="en-US" sz="26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First Year:</a:t>
            </a:r>
          </a:p>
        </p:txBody>
      </p:sp>
      <p:sp>
        <p:nvSpPr>
          <p:cNvPr id="1843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800" dirty="0" smtClean="0"/>
              <a:t>Intro to Practice of Medicine </a:t>
            </a:r>
          </a:p>
          <a:p>
            <a:pPr eaLnBrk="1" hangingPunct="1">
              <a:buFont typeface="Wingdings" panose="05000000000000000000" pitchFamily="2" charset="2"/>
              <a:buNone/>
            </a:pPr>
            <a:r>
              <a:rPr lang="en-US" altLang="en-US" sz="2800" dirty="0" smtClean="0"/>
              <a:t>Human Gross Anatomy &amp; Embryology</a:t>
            </a:r>
          </a:p>
          <a:p>
            <a:pPr eaLnBrk="1" hangingPunct="1">
              <a:buFont typeface="Wingdings" panose="05000000000000000000" pitchFamily="2" charset="2"/>
              <a:buNone/>
            </a:pPr>
            <a:r>
              <a:rPr lang="en-US" altLang="en-US" sz="2800" dirty="0" smtClean="0"/>
              <a:t>Fundamentals of Medicine 1 </a:t>
            </a:r>
          </a:p>
          <a:p>
            <a:pPr eaLnBrk="1" hangingPunct="1">
              <a:buFont typeface="Wingdings" panose="05000000000000000000" pitchFamily="2" charset="2"/>
              <a:buNone/>
            </a:pPr>
            <a:r>
              <a:rPr lang="en-US" altLang="en-US" sz="2800" dirty="0" smtClean="0"/>
              <a:t>Biological Systems 1-4  </a:t>
            </a:r>
          </a:p>
          <a:p>
            <a:pPr eaLnBrk="1" hangingPunct="1">
              <a:buFont typeface="Wingdings" panose="05000000000000000000" pitchFamily="2" charset="2"/>
              <a:buNone/>
            </a:pPr>
            <a:r>
              <a:rPr lang="en-US" altLang="en-US" sz="2800" dirty="0" smtClean="0"/>
              <a:t>Doctoring 1 (Foundations of Patient Care) </a:t>
            </a:r>
          </a:p>
          <a:p>
            <a:pPr eaLnBrk="1" hangingPunct="1">
              <a:buFont typeface="Wingdings" panose="05000000000000000000" pitchFamily="2" charset="2"/>
              <a:buNone/>
            </a:pPr>
            <a:r>
              <a:rPr lang="en-US" altLang="en-US" sz="2800" dirty="0" smtClean="0"/>
              <a:t>Electives</a:t>
            </a:r>
            <a:r>
              <a:rPr lang="en-US" altLang="en-US" dirty="0" smtClean="0"/>
              <a:t> </a:t>
            </a:r>
          </a:p>
          <a:p>
            <a:pPr eaLnBrk="1" hangingPunct="1"/>
            <a:endParaRPr lang="en-US"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Second Year</a:t>
            </a:r>
          </a:p>
        </p:txBody>
      </p:sp>
      <p:sp>
        <p:nvSpPr>
          <p:cNvPr id="19459" name="Rectangle 3"/>
          <p:cNvSpPr>
            <a:spLocks noGrp="1" noChangeArrowheads="1"/>
          </p:cNvSpPr>
          <p:nvPr>
            <p:ph type="body" idx="1"/>
          </p:nvPr>
        </p:nvSpPr>
        <p:spPr>
          <a:xfrm>
            <a:off x="566738" y="1600200"/>
            <a:ext cx="8272462" cy="4419600"/>
          </a:xfrm>
        </p:spPr>
        <p:txBody>
          <a:bodyPr/>
          <a:lstStyle/>
          <a:p>
            <a:pPr eaLnBrk="1" hangingPunct="1">
              <a:buFont typeface="Wingdings" panose="05000000000000000000" pitchFamily="2" charset="2"/>
              <a:buNone/>
            </a:pPr>
            <a:r>
              <a:rPr lang="en-US" altLang="en-US" sz="2800" dirty="0" smtClean="0"/>
              <a:t>Fundamentals of Medicine 2:</a:t>
            </a:r>
          </a:p>
          <a:p>
            <a:pPr eaLnBrk="1" hangingPunct="1">
              <a:buFont typeface="Wingdings" panose="05000000000000000000" pitchFamily="2" charset="2"/>
              <a:buNone/>
            </a:pPr>
            <a:r>
              <a:rPr lang="en-US" altLang="en-US" sz="2800" dirty="0"/>
              <a:t>	</a:t>
            </a:r>
            <a:r>
              <a:rPr lang="en-US" altLang="en-US" sz="2800" dirty="0" smtClean="0"/>
              <a:t>Microbiology &amp; Infectious Diseases </a:t>
            </a:r>
          </a:p>
          <a:p>
            <a:pPr eaLnBrk="1" hangingPunct="1">
              <a:buFont typeface="Wingdings" panose="05000000000000000000" pitchFamily="2" charset="2"/>
              <a:buNone/>
            </a:pPr>
            <a:r>
              <a:rPr lang="en-US" altLang="en-US" sz="2800" dirty="0" smtClean="0"/>
              <a:t>Diseases of:</a:t>
            </a:r>
          </a:p>
          <a:p>
            <a:pPr eaLnBrk="1" hangingPunct="1">
              <a:buFont typeface="Wingdings" panose="05000000000000000000" pitchFamily="2" charset="2"/>
              <a:buNone/>
            </a:pPr>
            <a:r>
              <a:rPr lang="en-US" altLang="en-US" sz="2800" dirty="0" smtClean="0"/>
              <a:t>	Cardiovascular, Pulmonary &amp; Renal</a:t>
            </a:r>
          </a:p>
          <a:p>
            <a:pPr eaLnBrk="1" hangingPunct="1">
              <a:buFont typeface="Wingdings" panose="05000000000000000000" pitchFamily="2" charset="2"/>
              <a:buNone/>
            </a:pPr>
            <a:r>
              <a:rPr lang="en-US" altLang="en-US" sz="2800" dirty="0" smtClean="0"/>
              <a:t>	Endocrine, Reproductive &amp; GI </a:t>
            </a:r>
          </a:p>
          <a:p>
            <a:pPr eaLnBrk="1" hangingPunct="1">
              <a:buFont typeface="Wingdings" panose="05000000000000000000" pitchFamily="2" charset="2"/>
              <a:buNone/>
            </a:pPr>
            <a:r>
              <a:rPr lang="en-US" altLang="en-US" sz="2800" dirty="0" smtClean="0"/>
              <a:t>	Nervous &amp; Musculoskeletal  </a:t>
            </a:r>
          </a:p>
          <a:p>
            <a:pPr eaLnBrk="1" hangingPunct="1">
              <a:buFont typeface="Wingdings" panose="05000000000000000000" pitchFamily="2" charset="2"/>
              <a:buNone/>
            </a:pPr>
            <a:r>
              <a:rPr lang="en-US" altLang="en-US" sz="2800" dirty="0" smtClean="0"/>
              <a:t>	Immune, </a:t>
            </a:r>
            <a:r>
              <a:rPr lang="en-US" altLang="en-US" sz="2800" dirty="0" err="1" smtClean="0"/>
              <a:t>Heme</a:t>
            </a:r>
            <a:r>
              <a:rPr lang="en-US" altLang="en-US" sz="2800" dirty="0" smtClean="0"/>
              <a:t>/</a:t>
            </a:r>
            <a:r>
              <a:rPr lang="en-US" altLang="en-US" sz="2800" dirty="0" err="1" smtClean="0"/>
              <a:t>Onc</a:t>
            </a:r>
            <a:r>
              <a:rPr lang="en-US" altLang="en-US" sz="2800" dirty="0" smtClean="0"/>
              <a:t>, </a:t>
            </a:r>
            <a:r>
              <a:rPr lang="en-US" altLang="en-US" sz="2800" dirty="0" err="1" smtClean="0"/>
              <a:t>Derm</a:t>
            </a:r>
            <a:endParaRPr lang="en-US" altLang="en-US" sz="2800" dirty="0" smtClean="0"/>
          </a:p>
          <a:p>
            <a:pPr eaLnBrk="1" hangingPunct="1">
              <a:buFont typeface="Wingdings" panose="05000000000000000000" pitchFamily="2" charset="2"/>
              <a:buNone/>
            </a:pPr>
            <a:r>
              <a:rPr lang="en-US" altLang="en-US" sz="2800" dirty="0" smtClean="0"/>
              <a:t>Doctoring 2  (Foundations of Patient Care 2) </a:t>
            </a:r>
          </a:p>
          <a:p>
            <a:pPr eaLnBrk="1" hangingPunct="1">
              <a:buFont typeface="Wingdings" panose="05000000000000000000" pitchFamily="2" charset="2"/>
              <a:buNone/>
            </a:pPr>
            <a:r>
              <a:rPr lang="en-US" altLang="en-US" sz="2800" dirty="0" smtClean="0"/>
              <a:t>Electives </a:t>
            </a:r>
          </a:p>
          <a:p>
            <a:pPr eaLnBrk="1" hangingPunct="1"/>
            <a:endParaRPr lang="en-US"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74675" y="304800"/>
            <a:ext cx="8001000" cy="838200"/>
          </a:xfrm>
        </p:spPr>
        <p:txBody>
          <a:bodyPr/>
          <a:lstStyle/>
          <a:p>
            <a:pPr eaLnBrk="1" hangingPunct="1"/>
            <a:r>
              <a:rPr lang="en-US" altLang="en-US" sz="3600" smtClean="0"/>
              <a:t>Approaches to Learning</a:t>
            </a:r>
          </a:p>
        </p:txBody>
      </p:sp>
      <p:sp>
        <p:nvSpPr>
          <p:cNvPr id="20483" name="Rectangle 3"/>
          <p:cNvSpPr>
            <a:spLocks noGrp="1" noChangeArrowheads="1"/>
          </p:cNvSpPr>
          <p:nvPr>
            <p:ph type="body" idx="1"/>
          </p:nvPr>
        </p:nvSpPr>
        <p:spPr>
          <a:xfrm>
            <a:off x="566738" y="1981200"/>
            <a:ext cx="8001000" cy="4038600"/>
          </a:xfrm>
        </p:spPr>
        <p:txBody>
          <a:bodyPr/>
          <a:lstStyle/>
          <a:p>
            <a:pPr eaLnBrk="1" hangingPunct="1"/>
            <a:r>
              <a:rPr lang="en-US" altLang="en-US" dirty="0" smtClean="0"/>
              <a:t>Doctoring Courses </a:t>
            </a:r>
          </a:p>
          <a:p>
            <a:pPr lvl="1" eaLnBrk="1" hangingPunct="1"/>
            <a:r>
              <a:rPr lang="en-US" altLang="en-US" dirty="0" smtClean="0"/>
              <a:t>Community Learning</a:t>
            </a:r>
          </a:p>
          <a:p>
            <a:pPr eaLnBrk="1" hangingPunct="1"/>
            <a:r>
              <a:rPr lang="en-US" altLang="en-US" dirty="0" smtClean="0"/>
              <a:t>Simulations and Clinical Skills Center</a:t>
            </a:r>
          </a:p>
          <a:p>
            <a:pPr eaLnBrk="1" hangingPunct="1"/>
            <a:r>
              <a:rPr lang="en-US" altLang="en-US" dirty="0" smtClean="0"/>
              <a:t>Scholarly Project</a:t>
            </a:r>
          </a:p>
          <a:p>
            <a:pPr eaLnBrk="1" hangingPunct="1"/>
            <a:r>
              <a:rPr lang="en-US" altLang="en-US" dirty="0" smtClean="0"/>
              <a:t>Case-based &amp; Team-based Learning</a:t>
            </a:r>
          </a:p>
          <a:p>
            <a:pPr eaLnBrk="1" hangingPunct="1"/>
            <a:r>
              <a:rPr lang="en-US" altLang="en-US" dirty="0" smtClean="0"/>
              <a:t>Clinical Reasoning Conferences</a:t>
            </a:r>
          </a:p>
          <a:p>
            <a:pPr eaLnBrk="1" hangingPunct="1"/>
            <a:r>
              <a:rPr lang="en-US" altLang="en-US" dirty="0" smtClean="0"/>
              <a:t>Turning Point, Class Capture, Electronic Exams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74675" y="304800"/>
            <a:ext cx="8001000" cy="1066800"/>
          </a:xfrm>
        </p:spPr>
        <p:txBody>
          <a:bodyPr/>
          <a:lstStyle/>
          <a:p>
            <a:pPr eaLnBrk="1" hangingPunct="1"/>
            <a:r>
              <a:rPr lang="en-US" altLang="en-US" smtClean="0"/>
              <a:t>Year 3: Core Clinical Clerkships</a:t>
            </a:r>
          </a:p>
        </p:txBody>
      </p:sp>
      <p:sp>
        <p:nvSpPr>
          <p:cNvPr id="21507"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800" dirty="0" smtClean="0"/>
              <a:t>Internal Medicine </a:t>
            </a:r>
          </a:p>
          <a:p>
            <a:pPr eaLnBrk="1" hangingPunct="1">
              <a:buFont typeface="Wingdings" panose="05000000000000000000" pitchFamily="2" charset="2"/>
              <a:buNone/>
            </a:pPr>
            <a:r>
              <a:rPr lang="en-US" altLang="en-US" sz="2800" dirty="0" smtClean="0"/>
              <a:t>Surgery </a:t>
            </a:r>
          </a:p>
          <a:p>
            <a:pPr eaLnBrk="1" hangingPunct="1">
              <a:buFont typeface="Wingdings" panose="05000000000000000000" pitchFamily="2" charset="2"/>
              <a:buNone/>
            </a:pPr>
            <a:r>
              <a:rPr lang="en-US" altLang="en-US" sz="2800" dirty="0" smtClean="0"/>
              <a:t>Neurology/ Elective </a:t>
            </a:r>
          </a:p>
          <a:p>
            <a:pPr eaLnBrk="1" hangingPunct="1">
              <a:buFont typeface="Wingdings" panose="05000000000000000000" pitchFamily="2" charset="2"/>
              <a:buNone/>
            </a:pPr>
            <a:r>
              <a:rPr lang="en-US" altLang="en-US" sz="2800" dirty="0" smtClean="0"/>
              <a:t>Obstetrics/Gynecology		 </a:t>
            </a:r>
          </a:p>
          <a:p>
            <a:pPr eaLnBrk="1" hangingPunct="1">
              <a:buFont typeface="Wingdings" panose="05000000000000000000" pitchFamily="2" charset="2"/>
              <a:buNone/>
            </a:pPr>
            <a:r>
              <a:rPr lang="en-US" altLang="en-US" sz="2800" dirty="0" smtClean="0"/>
              <a:t>Family Medicine 			 </a:t>
            </a:r>
          </a:p>
          <a:p>
            <a:pPr eaLnBrk="1" hangingPunct="1">
              <a:buFont typeface="Wingdings" panose="05000000000000000000" pitchFamily="2" charset="2"/>
              <a:buNone/>
            </a:pPr>
            <a:r>
              <a:rPr lang="en-US" altLang="en-US" sz="2800" dirty="0" smtClean="0"/>
              <a:t>Pediatrics </a:t>
            </a:r>
          </a:p>
          <a:p>
            <a:pPr eaLnBrk="1" hangingPunct="1">
              <a:buFont typeface="Wingdings" panose="05000000000000000000" pitchFamily="2" charset="2"/>
              <a:buNone/>
            </a:pPr>
            <a:r>
              <a:rPr lang="en-US" altLang="en-US" sz="2800" dirty="0" smtClean="0"/>
              <a:t>Psychiatry </a:t>
            </a:r>
          </a:p>
          <a:p>
            <a:pPr eaLnBrk="1" hangingPunct="1">
              <a:buFont typeface="Wingdings" panose="05000000000000000000" pitchFamily="2" charset="2"/>
              <a:buNone/>
            </a:pPr>
            <a:r>
              <a:rPr lang="en-US" altLang="en-US" sz="2800" dirty="0" smtClean="0"/>
              <a:t>Evidence-based Medicine &amp; OSCE </a:t>
            </a:r>
            <a:endParaRPr lang="en-US" alt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28600"/>
            <a:ext cx="8305800" cy="1066800"/>
          </a:xfrm>
        </p:spPr>
        <p:txBody>
          <a:bodyPr/>
          <a:lstStyle/>
          <a:p>
            <a:pPr defTabSz="1019175" eaLnBrk="1" hangingPunct="1"/>
            <a:r>
              <a:rPr lang="en-US" altLang="en-US" sz="3400" smtClean="0"/>
              <a:t>Year 4: </a:t>
            </a:r>
            <a:br>
              <a:rPr lang="en-US" altLang="en-US" sz="3400" smtClean="0"/>
            </a:br>
            <a:r>
              <a:rPr lang="en-US" altLang="en-US" sz="3400" smtClean="0"/>
              <a:t>Advanced Clinical Clerkships </a:t>
            </a:r>
            <a:r>
              <a:rPr lang="en-US" altLang="en-US" sz="2100" smtClean="0"/>
              <a:t> </a:t>
            </a:r>
          </a:p>
        </p:txBody>
      </p:sp>
      <p:sp>
        <p:nvSpPr>
          <p:cNvPr id="22531" name="Rectangle 3"/>
          <p:cNvSpPr>
            <a:spLocks noGrp="1" noChangeArrowheads="1"/>
          </p:cNvSpPr>
          <p:nvPr>
            <p:ph type="body" idx="1"/>
          </p:nvPr>
        </p:nvSpPr>
        <p:spPr>
          <a:xfrm>
            <a:off x="914400" y="1752600"/>
            <a:ext cx="7772400" cy="4419600"/>
          </a:xfrm>
        </p:spPr>
        <p:txBody>
          <a:bodyPr/>
          <a:lstStyle/>
          <a:p>
            <a:pPr marL="382588" indent="-382588" defTabSz="1019175" eaLnBrk="1" hangingPunct="1">
              <a:lnSpc>
                <a:spcPct val="90000"/>
              </a:lnSpc>
              <a:buFont typeface="Wingdings" panose="05000000000000000000" pitchFamily="2" charset="2"/>
              <a:buNone/>
            </a:pPr>
            <a:r>
              <a:rPr lang="en-US" altLang="en-US" sz="2800" dirty="0" smtClean="0"/>
              <a:t>Medicine </a:t>
            </a:r>
            <a:r>
              <a:rPr lang="en-US" altLang="en-US" sz="2800" dirty="0" err="1" smtClean="0"/>
              <a:t>Subinternship</a:t>
            </a:r>
            <a:r>
              <a:rPr lang="en-US" altLang="en-US" sz="2800" dirty="0" smtClean="0"/>
              <a:t> </a:t>
            </a:r>
          </a:p>
          <a:p>
            <a:pPr marL="382588" indent="-382588" defTabSz="1019175" eaLnBrk="1" hangingPunct="1">
              <a:lnSpc>
                <a:spcPct val="90000"/>
              </a:lnSpc>
              <a:buFont typeface="Wingdings" panose="05000000000000000000" pitchFamily="2" charset="2"/>
              <a:buNone/>
            </a:pPr>
            <a:r>
              <a:rPr lang="en-US" altLang="en-US" sz="2800" dirty="0" smtClean="0"/>
              <a:t>Emergency Medicine </a:t>
            </a:r>
          </a:p>
          <a:p>
            <a:pPr marL="382588" indent="-382588" defTabSz="1019175" eaLnBrk="1" hangingPunct="1">
              <a:lnSpc>
                <a:spcPct val="90000"/>
              </a:lnSpc>
              <a:buFont typeface="Wingdings" panose="05000000000000000000" pitchFamily="2" charset="2"/>
              <a:buNone/>
            </a:pPr>
            <a:r>
              <a:rPr lang="en-US" altLang="en-US" sz="2800" dirty="0" smtClean="0"/>
              <a:t>Radiology </a:t>
            </a:r>
          </a:p>
          <a:p>
            <a:pPr marL="382588" indent="-382588" defTabSz="1019175" eaLnBrk="1" hangingPunct="1">
              <a:lnSpc>
                <a:spcPct val="90000"/>
              </a:lnSpc>
              <a:buFont typeface="Wingdings" panose="05000000000000000000" pitchFamily="2" charset="2"/>
              <a:buNone/>
            </a:pPr>
            <a:r>
              <a:rPr lang="en-US" altLang="en-US" sz="2800" dirty="0" smtClean="0"/>
              <a:t>Second </a:t>
            </a:r>
            <a:r>
              <a:rPr lang="en-US" altLang="en-US" sz="2800" dirty="0" err="1" smtClean="0"/>
              <a:t>Subinternship</a:t>
            </a:r>
            <a:r>
              <a:rPr lang="en-US" altLang="en-US" sz="2800" dirty="0" smtClean="0"/>
              <a:t>* </a:t>
            </a:r>
          </a:p>
          <a:p>
            <a:pPr marL="382588" indent="-382588" defTabSz="1019175" eaLnBrk="1" hangingPunct="1">
              <a:lnSpc>
                <a:spcPct val="90000"/>
              </a:lnSpc>
              <a:buFont typeface="Wingdings" panose="05000000000000000000" pitchFamily="2" charset="2"/>
              <a:buNone/>
            </a:pPr>
            <a:r>
              <a:rPr lang="en-US" altLang="en-US" sz="2800" dirty="0" smtClean="0"/>
              <a:t>Surgical Subspecialties* 		    </a:t>
            </a:r>
          </a:p>
          <a:p>
            <a:pPr marL="382588" indent="-382588" defTabSz="1019175" eaLnBrk="1" hangingPunct="1">
              <a:lnSpc>
                <a:spcPct val="90000"/>
              </a:lnSpc>
              <a:buFont typeface="Wingdings" panose="05000000000000000000" pitchFamily="2" charset="2"/>
              <a:buNone/>
            </a:pPr>
            <a:r>
              <a:rPr lang="en-US" altLang="en-US" sz="2800" dirty="0" smtClean="0"/>
              <a:t>Critical Care* 	    </a:t>
            </a:r>
          </a:p>
          <a:p>
            <a:pPr marL="382588" indent="-382588" defTabSz="1019175" eaLnBrk="1" hangingPunct="1">
              <a:lnSpc>
                <a:spcPct val="90000"/>
              </a:lnSpc>
              <a:buFont typeface="Wingdings" panose="05000000000000000000" pitchFamily="2" charset="2"/>
              <a:buNone/>
            </a:pPr>
            <a:r>
              <a:rPr lang="en-US" altLang="en-US" sz="2800" dirty="0" smtClean="0"/>
              <a:t>Electives </a:t>
            </a:r>
          </a:p>
          <a:p>
            <a:pPr marL="382588" indent="-382588" defTabSz="1019175" eaLnBrk="1" hangingPunct="1">
              <a:lnSpc>
                <a:spcPct val="90000"/>
              </a:lnSpc>
              <a:buFont typeface="Wingdings" panose="05000000000000000000" pitchFamily="2" charset="2"/>
              <a:buNone/>
            </a:pPr>
            <a:r>
              <a:rPr lang="en-US" altLang="en-US" sz="2800" dirty="0" smtClean="0"/>
              <a:t>Doctoring/Capstone course</a:t>
            </a:r>
          </a:p>
          <a:p>
            <a:pPr marL="382588" indent="-382588" defTabSz="1019175" eaLnBrk="1" hangingPunct="1">
              <a:lnSpc>
                <a:spcPct val="90000"/>
              </a:lnSpc>
              <a:buFont typeface="Wingdings" panose="05000000000000000000" pitchFamily="2" charset="2"/>
              <a:buNone/>
            </a:pPr>
            <a:r>
              <a:rPr lang="en-US" altLang="en-US" sz="2800" dirty="0" smtClean="0"/>
              <a:t>Vacation (8)</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4675" y="304800"/>
            <a:ext cx="8001000" cy="990600"/>
          </a:xfrm>
        </p:spPr>
        <p:txBody>
          <a:bodyPr/>
          <a:lstStyle/>
          <a:p>
            <a:pPr eaLnBrk="1" hangingPunct="1"/>
            <a:r>
              <a:rPr lang="en-US" altLang="en-US" smtClean="0"/>
              <a:t>Student and Academic Services</a:t>
            </a:r>
          </a:p>
        </p:txBody>
      </p:sp>
      <p:sp>
        <p:nvSpPr>
          <p:cNvPr id="5123" name="Rectangle 3"/>
          <p:cNvSpPr>
            <a:spLocks noGrp="1" noChangeArrowheads="1"/>
          </p:cNvSpPr>
          <p:nvPr>
            <p:ph type="body" idx="1"/>
          </p:nvPr>
        </p:nvSpPr>
        <p:spPr>
          <a:xfrm>
            <a:off x="304800" y="2076450"/>
            <a:ext cx="8763000" cy="3943350"/>
          </a:xfrm>
        </p:spPr>
        <p:txBody>
          <a:bodyPr/>
          <a:lstStyle/>
          <a:p>
            <a:pPr eaLnBrk="1" hangingPunct="1">
              <a:lnSpc>
                <a:spcPct val="90000"/>
              </a:lnSpc>
              <a:buFont typeface="Wingdings" panose="05000000000000000000" pitchFamily="2" charset="2"/>
              <a:buNone/>
            </a:pPr>
            <a:r>
              <a:rPr lang="en-US" altLang="en-US" sz="3300" dirty="0" smtClean="0"/>
              <a:t>Offices of</a:t>
            </a:r>
          </a:p>
          <a:p>
            <a:pPr eaLnBrk="1" hangingPunct="1">
              <a:lnSpc>
                <a:spcPct val="90000"/>
              </a:lnSpc>
              <a:buFont typeface="Wingdings" panose="05000000000000000000" pitchFamily="2" charset="2"/>
              <a:buNone/>
            </a:pPr>
            <a:r>
              <a:rPr lang="en-US" altLang="en-US" sz="3300" dirty="0" smtClean="0"/>
              <a:t>	Medical Education</a:t>
            </a:r>
          </a:p>
          <a:p>
            <a:pPr eaLnBrk="1" hangingPunct="1">
              <a:lnSpc>
                <a:spcPct val="90000"/>
              </a:lnSpc>
              <a:buFont typeface="Wingdings" panose="05000000000000000000" pitchFamily="2" charset="2"/>
              <a:buNone/>
            </a:pPr>
            <a:r>
              <a:rPr lang="en-US" altLang="en-US" sz="3300" dirty="0" smtClean="0"/>
              <a:t>	Curriculum (Pre-clerkship/Clerkship)</a:t>
            </a:r>
          </a:p>
          <a:p>
            <a:pPr eaLnBrk="1" hangingPunct="1">
              <a:lnSpc>
                <a:spcPct val="90000"/>
              </a:lnSpc>
              <a:buFont typeface="Wingdings" panose="05000000000000000000" pitchFamily="2" charset="2"/>
              <a:buNone/>
            </a:pPr>
            <a:r>
              <a:rPr lang="en-US" altLang="en-US" sz="3300" dirty="0" smtClean="0"/>
              <a:t>	Student Affairs</a:t>
            </a:r>
          </a:p>
          <a:p>
            <a:pPr eaLnBrk="1" hangingPunct="1">
              <a:lnSpc>
                <a:spcPct val="90000"/>
              </a:lnSpc>
              <a:buFont typeface="Wingdings" panose="05000000000000000000" pitchFamily="2" charset="2"/>
              <a:buNone/>
            </a:pPr>
            <a:r>
              <a:rPr lang="en-US" altLang="en-US" sz="3300" dirty="0" smtClean="0"/>
              <a:t>	Student Records </a:t>
            </a:r>
          </a:p>
          <a:p>
            <a:pPr eaLnBrk="1" hangingPunct="1">
              <a:lnSpc>
                <a:spcPct val="90000"/>
              </a:lnSpc>
              <a:buFont typeface="Wingdings" panose="05000000000000000000" pitchFamily="2" charset="2"/>
              <a:buNone/>
            </a:pPr>
            <a:r>
              <a:rPr lang="en-US" altLang="en-US" sz="3300" dirty="0" smtClean="0"/>
              <a:t>	Student Financial Services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Temple Health Sites</a:t>
            </a:r>
          </a:p>
        </p:txBody>
      </p:sp>
      <p:sp>
        <p:nvSpPr>
          <p:cNvPr id="23555" name="Content Placeholder 2"/>
          <p:cNvSpPr>
            <a:spLocks noGrp="1"/>
          </p:cNvSpPr>
          <p:nvPr>
            <p:ph idx="1"/>
          </p:nvPr>
        </p:nvSpPr>
        <p:spPr/>
        <p:txBody>
          <a:bodyPr/>
          <a:lstStyle/>
          <a:p>
            <a:r>
              <a:rPr lang="en-US" altLang="en-US" smtClean="0"/>
              <a:t>Temple University Hospital</a:t>
            </a:r>
          </a:p>
          <a:p>
            <a:r>
              <a:rPr lang="en-US" altLang="en-US" smtClean="0"/>
              <a:t>Episcopal Hospital</a:t>
            </a:r>
          </a:p>
          <a:p>
            <a:r>
              <a:rPr lang="en-US" altLang="en-US" smtClean="0"/>
              <a:t>Jeanes Hospital</a:t>
            </a:r>
          </a:p>
          <a:p>
            <a:r>
              <a:rPr lang="en-US" altLang="en-US" smtClean="0"/>
              <a:t>Fox Chase Cancer Center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Clinical Affiliate Sites</a:t>
            </a:r>
          </a:p>
        </p:txBody>
      </p:sp>
      <p:sp>
        <p:nvSpPr>
          <p:cNvPr id="24579" name="Rectangle 3"/>
          <p:cNvSpPr>
            <a:spLocks noGrp="1" noChangeArrowheads="1"/>
          </p:cNvSpPr>
          <p:nvPr>
            <p:ph type="body" idx="1"/>
          </p:nvPr>
        </p:nvSpPr>
        <p:spPr/>
        <p:txBody>
          <a:bodyPr/>
          <a:lstStyle/>
          <a:p>
            <a:pPr marL="0" indent="0" eaLnBrk="1" hangingPunct="1">
              <a:buNone/>
            </a:pPr>
            <a:r>
              <a:rPr lang="en-US" altLang="en-US" dirty="0" smtClean="0"/>
              <a:t>St. Luke’s University Hospital  </a:t>
            </a:r>
          </a:p>
          <a:p>
            <a:pPr marL="0" indent="0" eaLnBrk="1" hangingPunct="1">
              <a:buNone/>
            </a:pPr>
            <a:r>
              <a:rPr lang="en-US" altLang="en-US" dirty="0"/>
              <a:t>	</a:t>
            </a:r>
            <a:r>
              <a:rPr lang="en-US" altLang="en-US" dirty="0" smtClean="0"/>
              <a:t>&amp; Health Network</a:t>
            </a:r>
          </a:p>
          <a:p>
            <a:pPr marL="0" indent="0" eaLnBrk="1" hangingPunct="1">
              <a:buNone/>
            </a:pPr>
            <a:r>
              <a:rPr lang="en-US" altLang="en-US" dirty="0" err="1" smtClean="0"/>
              <a:t>Geisinger</a:t>
            </a:r>
            <a:r>
              <a:rPr lang="en-US" altLang="en-US" dirty="0" smtClean="0"/>
              <a:t> Medical Center</a:t>
            </a:r>
          </a:p>
          <a:p>
            <a:pPr marL="0" indent="0" eaLnBrk="1" hangingPunct="1">
              <a:buNone/>
            </a:pPr>
            <a:r>
              <a:rPr lang="en-US" altLang="en-US" dirty="0" smtClean="0"/>
              <a:t>Allegheny Health Network</a:t>
            </a:r>
          </a:p>
          <a:p>
            <a:pPr marL="0" indent="0" eaLnBrk="1" hangingPunct="1">
              <a:buNone/>
            </a:pPr>
            <a:r>
              <a:rPr lang="en-US" altLang="en-US" dirty="0" smtClean="0"/>
              <a:t>Lancaster General Hospital</a:t>
            </a:r>
          </a:p>
          <a:p>
            <a:pPr marL="0" indent="0" eaLnBrk="1" hangingPunct="1">
              <a:buNone/>
            </a:pPr>
            <a:r>
              <a:rPr lang="en-US" altLang="en-US" dirty="0" err="1" smtClean="0"/>
              <a:t>Crozer</a:t>
            </a:r>
            <a:r>
              <a:rPr lang="en-US" altLang="en-US" dirty="0" smtClean="0"/>
              <a:t> Chester Medical Center</a:t>
            </a:r>
          </a:p>
          <a:p>
            <a:pPr marL="0" indent="0" eaLnBrk="1" hangingPunct="1">
              <a:buNone/>
            </a:pPr>
            <a:r>
              <a:rPr lang="en-US" altLang="en-US" dirty="0" smtClean="0"/>
              <a:t>St. Christopher’s Children’s Hospital</a:t>
            </a:r>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endParaRPr lang="en-US" alt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Dual Degree Programs</a:t>
            </a:r>
          </a:p>
        </p:txBody>
      </p:sp>
      <p:sp>
        <p:nvSpPr>
          <p:cNvPr id="2560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MD/PhD</a:t>
            </a:r>
          </a:p>
          <a:p>
            <a:pPr eaLnBrk="1" hangingPunct="1">
              <a:buFont typeface="Wingdings" panose="05000000000000000000" pitchFamily="2" charset="2"/>
              <a:buNone/>
            </a:pPr>
            <a:r>
              <a:rPr lang="en-US" altLang="en-US" smtClean="0"/>
              <a:t>MD/MPH</a:t>
            </a:r>
          </a:p>
          <a:p>
            <a:pPr eaLnBrk="1" hangingPunct="1">
              <a:buFont typeface="Wingdings" panose="05000000000000000000" pitchFamily="2" charset="2"/>
              <a:buNone/>
            </a:pPr>
            <a:r>
              <a:rPr lang="en-US" altLang="en-US" smtClean="0"/>
              <a:t>MD/MBA</a:t>
            </a:r>
          </a:p>
          <a:p>
            <a:pPr eaLnBrk="1" hangingPunct="1">
              <a:buFont typeface="Wingdings" panose="05000000000000000000" pitchFamily="2" charset="2"/>
              <a:buNone/>
            </a:pPr>
            <a:r>
              <a:rPr lang="en-US" altLang="en-US" smtClean="0"/>
              <a:t>MD/MA-Urban Bioethics</a:t>
            </a:r>
          </a:p>
          <a:p>
            <a:pPr eaLnBrk="1" hangingPunct="1">
              <a:buFont typeface="Wingdings" panose="05000000000000000000" pitchFamily="2" charset="2"/>
              <a:buNone/>
            </a:pPr>
            <a:r>
              <a:rPr lang="en-US" altLang="en-US" smtClean="0">
                <a:solidFill>
                  <a:schemeClr val="bg1"/>
                </a:solidFill>
              </a:rPr>
              <a:t>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z="3400" smtClean="0"/>
              <a:t>Grading and Promotional Guidelines</a:t>
            </a:r>
          </a:p>
        </p:txBody>
      </p:sp>
      <p:sp>
        <p:nvSpPr>
          <p:cNvPr id="26627"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Years One and Two:</a:t>
            </a:r>
          </a:p>
          <a:p>
            <a:pPr eaLnBrk="1" hangingPunct="1">
              <a:buFont typeface="Wingdings" panose="05000000000000000000" pitchFamily="2" charset="2"/>
              <a:buNone/>
            </a:pPr>
            <a:r>
              <a:rPr lang="en-US" altLang="en-US" smtClean="0"/>
              <a:t>	Honors – Pass – Fail</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Years Three and Four:</a:t>
            </a:r>
          </a:p>
          <a:p>
            <a:pPr eaLnBrk="1" hangingPunct="1">
              <a:buFont typeface="Wingdings" panose="05000000000000000000" pitchFamily="2" charset="2"/>
              <a:buNone/>
            </a:pPr>
            <a:r>
              <a:rPr lang="en-US" altLang="en-US" smtClean="0"/>
              <a:t>	Honors-High Pass-Pass-Fail</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74675" y="304800"/>
            <a:ext cx="8001000" cy="914400"/>
          </a:xfrm>
        </p:spPr>
        <p:txBody>
          <a:bodyPr/>
          <a:lstStyle/>
          <a:p>
            <a:pPr eaLnBrk="1" hangingPunct="1"/>
            <a:r>
              <a:rPr lang="en-US" altLang="en-US" sz="3400" smtClean="0"/>
              <a:t>Pathway to Licensure - USMLE</a:t>
            </a:r>
          </a:p>
        </p:txBody>
      </p:sp>
      <p:sp>
        <p:nvSpPr>
          <p:cNvPr id="2765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Step 1 	Basic Science Knowledge	       		(clinical vignettes)</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Step 2	Step 2CK (Clinical Knowledge)</a:t>
            </a:r>
          </a:p>
          <a:p>
            <a:pPr eaLnBrk="1" hangingPunct="1">
              <a:buFont typeface="Wingdings" panose="05000000000000000000" pitchFamily="2" charset="2"/>
              <a:buNone/>
            </a:pPr>
            <a:r>
              <a:rPr lang="en-US" altLang="en-US" smtClean="0"/>
              <a:t>			Step 2CS (Clinical Skills)</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Step 3	Clinical Management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609600" y="1828800"/>
            <a:ext cx="8382000" cy="466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ea typeface="MS PGothic" panose="020B0600070205080204" pitchFamily="34" charset="-128"/>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spcBef>
                <a:spcPct val="0"/>
              </a:spcBef>
              <a:buClrTx/>
              <a:buFontTx/>
              <a:buNone/>
            </a:pPr>
            <a:r>
              <a:rPr lang="en-US" altLang="en-US" sz="2800">
                <a:latin typeface="Arial" panose="020B0604020202020204" pitchFamily="34" charset="0"/>
              </a:rPr>
              <a:t>Step 1:  Assess application of the knowledge and </a:t>
            </a:r>
          </a:p>
          <a:p>
            <a:pPr>
              <a:spcBef>
                <a:spcPct val="0"/>
              </a:spcBef>
              <a:buClrTx/>
              <a:buFontTx/>
              <a:buNone/>
            </a:pPr>
            <a:r>
              <a:rPr lang="en-US" altLang="en-US" sz="2800">
                <a:latin typeface="Arial" panose="020B0604020202020204" pitchFamily="34" charset="0"/>
              </a:rPr>
              <a:t>understanding of key basic biomedical science concepts</a:t>
            </a:r>
            <a:r>
              <a:rPr lang="en-US" altLang="en-US" sz="2400">
                <a:latin typeface="Arial" panose="020B0604020202020204" pitchFamily="34" charset="0"/>
              </a:rPr>
              <a:t>  </a:t>
            </a:r>
          </a:p>
          <a:p>
            <a:pPr>
              <a:spcBef>
                <a:spcPct val="0"/>
              </a:spcBef>
              <a:buClrTx/>
              <a:buFontTx/>
              <a:buNone/>
            </a:pPr>
            <a:endParaRPr lang="en-US" altLang="en-US" sz="2400">
              <a:latin typeface="Arial" panose="020B0604020202020204" pitchFamily="34" charset="0"/>
            </a:endParaRPr>
          </a:p>
          <a:p>
            <a:pPr>
              <a:spcBef>
                <a:spcPct val="0"/>
              </a:spcBef>
              <a:buClrTx/>
              <a:buFontTx/>
              <a:buNone/>
            </a:pPr>
            <a:endParaRPr lang="en-US" altLang="en-US" sz="2400">
              <a:latin typeface="Arial" panose="020B0604020202020204" pitchFamily="34" charset="0"/>
            </a:endParaRPr>
          </a:p>
          <a:p>
            <a:pPr>
              <a:spcBef>
                <a:spcPct val="0"/>
              </a:spcBef>
              <a:buClrTx/>
              <a:buFontTx/>
              <a:buNone/>
            </a:pPr>
            <a:r>
              <a:rPr lang="en-US" altLang="en-US" sz="2800">
                <a:latin typeface="Arial" panose="020B0604020202020204" pitchFamily="34" charset="0"/>
              </a:rPr>
              <a:t>Step 2: Assess application of medical knowledge &amp; understanding of clinical science considered essential for provision of patient care</a:t>
            </a:r>
          </a:p>
          <a:p>
            <a:pPr>
              <a:spcBef>
                <a:spcPct val="0"/>
              </a:spcBef>
              <a:buClrTx/>
              <a:buFontTx/>
              <a:buNone/>
            </a:pPr>
            <a:endParaRPr lang="en-US" altLang="en-US" sz="2800">
              <a:latin typeface="Arial" panose="020B0604020202020204" pitchFamily="34" charset="0"/>
            </a:endParaRPr>
          </a:p>
          <a:p>
            <a:pPr>
              <a:spcBef>
                <a:spcPct val="0"/>
              </a:spcBef>
              <a:buClrTx/>
              <a:buFontTx/>
              <a:buNone/>
            </a:pPr>
            <a:endParaRPr lang="en-US" altLang="en-US" sz="2800">
              <a:latin typeface="Arial" panose="020B0604020202020204" pitchFamily="34" charset="0"/>
            </a:endParaRPr>
          </a:p>
          <a:p>
            <a:pPr>
              <a:spcBef>
                <a:spcPct val="0"/>
              </a:spcBef>
              <a:buClrTx/>
              <a:buFontTx/>
              <a:buNone/>
            </a:pPr>
            <a:r>
              <a:rPr lang="en-US" altLang="en-US" sz="2800">
                <a:latin typeface="Arial" panose="020B0604020202020204" pitchFamily="34" charset="0"/>
              </a:rPr>
              <a:t>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altLang="en-US" smtClean="0"/>
          </a:p>
        </p:txBody>
      </p:sp>
      <p:sp>
        <p:nvSpPr>
          <p:cNvPr id="29699" name="Rectangle 3"/>
          <p:cNvSpPr>
            <a:spLocks noGrp="1" noChangeArrowheads="1"/>
          </p:cNvSpPr>
          <p:nvPr>
            <p:ph type="body" idx="1"/>
          </p:nvPr>
        </p:nvSpPr>
        <p:spPr>
          <a:xfrm>
            <a:off x="685800" y="1752600"/>
            <a:ext cx="7881938" cy="4262438"/>
          </a:xfrm>
        </p:spPr>
        <p:txBody>
          <a:bodyPr/>
          <a:lstStyle/>
          <a:p>
            <a:pPr eaLnBrk="1" hangingPunct="1">
              <a:buFont typeface="Wingdings" panose="05000000000000000000" pitchFamily="2" charset="2"/>
              <a:buNone/>
            </a:pPr>
            <a:r>
              <a:rPr lang="en-US" altLang="en-US" smtClean="0"/>
              <a:t>Need Help???</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	Course and Clerkship Directors</a:t>
            </a:r>
          </a:p>
          <a:p>
            <a:pPr eaLnBrk="1" hangingPunct="1">
              <a:buFont typeface="Wingdings" panose="05000000000000000000" pitchFamily="2" charset="2"/>
              <a:buNone/>
            </a:pPr>
            <a:r>
              <a:rPr lang="en-US" altLang="en-US" smtClean="0"/>
              <a:t>	Doctoring Faculty</a:t>
            </a:r>
          </a:p>
          <a:p>
            <a:pPr eaLnBrk="1" hangingPunct="1">
              <a:buFont typeface="Wingdings" panose="05000000000000000000" pitchFamily="2" charset="2"/>
              <a:buNone/>
            </a:pPr>
            <a:r>
              <a:rPr lang="en-US" altLang="en-US" smtClean="0"/>
              <a:t>	Course Faculty</a:t>
            </a:r>
          </a:p>
          <a:p>
            <a:pPr eaLnBrk="1" hangingPunct="1">
              <a:buFont typeface="Wingdings" panose="05000000000000000000" pitchFamily="2" charset="2"/>
              <a:buNone/>
            </a:pPr>
            <a:r>
              <a:rPr lang="en-US" altLang="en-US" smtClean="0"/>
              <a:t>	Dean’s Staff</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   Questions???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altLang="en-US" smtClean="0"/>
          </a:p>
        </p:txBody>
      </p:sp>
      <p:sp>
        <p:nvSpPr>
          <p:cNvPr id="30723" name="Rectangle 3"/>
          <p:cNvSpPr>
            <a:spLocks noGrp="1" noChangeArrowheads="1"/>
          </p:cNvSpPr>
          <p:nvPr>
            <p:ph type="body" idx="1"/>
          </p:nvPr>
        </p:nvSpPr>
        <p:spPr/>
        <p:txBody>
          <a:bodyPr/>
          <a:lstStyle/>
          <a:p>
            <a:pPr eaLnBrk="1" hangingPunct="1"/>
            <a:endParaRPr lang="en-US" altLang="en-US" smtClean="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304800"/>
            <a:ext cx="8382000" cy="1216025"/>
          </a:xfrm>
        </p:spPr>
        <p:txBody>
          <a:bodyPr/>
          <a:lstStyle/>
          <a:p>
            <a:r>
              <a:rPr lang="en-US" altLang="en-US" dirty="0" smtClean="0"/>
              <a:t>LCME Re-accreditation Self-Study</a:t>
            </a:r>
          </a:p>
        </p:txBody>
      </p:sp>
      <p:sp>
        <p:nvSpPr>
          <p:cNvPr id="39939" name="Content Placeholder 2"/>
          <p:cNvSpPr>
            <a:spLocks noGrp="1"/>
          </p:cNvSpPr>
          <p:nvPr>
            <p:ph idx="1"/>
          </p:nvPr>
        </p:nvSpPr>
        <p:spPr/>
        <p:txBody>
          <a:bodyPr/>
          <a:lstStyle/>
          <a:p>
            <a:pPr marL="0" indent="0">
              <a:buNone/>
            </a:pPr>
            <a:r>
              <a:rPr lang="en-US" altLang="en-US" dirty="0" smtClean="0"/>
              <a:t>Overview</a:t>
            </a:r>
          </a:p>
          <a:p>
            <a:pPr marL="0" indent="0">
              <a:buNone/>
            </a:pPr>
            <a:r>
              <a:rPr lang="en-US" altLang="en-US" dirty="0" smtClean="0"/>
              <a:t>Committee Structure</a:t>
            </a:r>
            <a:endParaRPr lang="en-US" altLang="en-US" dirty="0"/>
          </a:p>
          <a:p>
            <a:pPr marL="0" indent="0">
              <a:buNone/>
            </a:pPr>
            <a:r>
              <a:rPr lang="en-US" altLang="en-US" dirty="0" smtClean="0"/>
              <a:t>Independent Student Analysis</a:t>
            </a:r>
          </a:p>
          <a:p>
            <a:pPr marL="0" indent="0">
              <a:buNone/>
            </a:pPr>
            <a:r>
              <a:rPr lang="en-US" altLang="en-US" smtClean="0"/>
              <a:t>Course/Faculty Evaluations</a:t>
            </a:r>
            <a:endParaRPr lang="en-US" altLang="en-US" dirty="0" smtClean="0"/>
          </a:p>
          <a:p>
            <a:pPr marL="0" indent="0">
              <a:buNone/>
            </a:pPr>
            <a:r>
              <a:rPr lang="en-US" altLang="en-US" dirty="0" smtClean="0"/>
              <a:t>Timeline</a:t>
            </a:r>
          </a:p>
        </p:txBody>
      </p:sp>
      <p:sp>
        <p:nvSpPr>
          <p:cNvPr id="2" name="Rectangle 1"/>
          <p:cNvSpPr/>
          <p:nvPr/>
        </p:nvSpPr>
        <p:spPr>
          <a:xfrm>
            <a:off x="2286000" y="2274838"/>
            <a:ext cx="4572000" cy="461665"/>
          </a:xfrm>
          <a:prstGeom prst="rect">
            <a:avLst/>
          </a:prstGeom>
        </p:spPr>
        <p:txBody>
          <a:bodyPr>
            <a:spAutoFit/>
          </a:bodyPr>
          <a:lstStyle/>
          <a:p>
            <a:r>
              <a:rPr lang="en-US" dirty="0">
                <a:solidFill>
                  <a:srgbClr val="000000"/>
                </a:solidFill>
                <a:latin typeface="Tahoma" panose="020B0604030504040204" pitchFamily="34"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First Year Curriculum:</a:t>
            </a:r>
          </a:p>
        </p:txBody>
      </p:sp>
      <p:sp>
        <p:nvSpPr>
          <p:cNvPr id="18435" name="Rectangle 3"/>
          <p:cNvSpPr>
            <a:spLocks noGrp="1" noChangeArrowheads="1"/>
          </p:cNvSpPr>
          <p:nvPr>
            <p:ph type="body" idx="1"/>
          </p:nvPr>
        </p:nvSpPr>
        <p:spPr>
          <a:xfrm>
            <a:off x="566738" y="1752600"/>
            <a:ext cx="8424862" cy="4267200"/>
          </a:xfrm>
        </p:spPr>
        <p:txBody>
          <a:bodyPr/>
          <a:lstStyle/>
          <a:p>
            <a:pPr eaLnBrk="1" hangingPunct="1">
              <a:buFont typeface="Wingdings" panose="05000000000000000000" pitchFamily="2" charset="2"/>
              <a:buNone/>
            </a:pPr>
            <a:r>
              <a:rPr lang="en-US" altLang="en-US" sz="2800" smtClean="0"/>
              <a:t>Anatomy/Embryology</a:t>
            </a:r>
            <a:endParaRPr lang="en-US" altLang="en-US" sz="2800" dirty="0" smtClean="0"/>
          </a:p>
          <a:p>
            <a:pPr eaLnBrk="1" hangingPunct="1">
              <a:buFont typeface="Wingdings" panose="05000000000000000000" pitchFamily="2" charset="2"/>
              <a:buNone/>
            </a:pPr>
            <a:r>
              <a:rPr lang="en-US" altLang="en-US" sz="2800" dirty="0" smtClean="0"/>
              <a:t>Fundamentals of Medicine 1:</a:t>
            </a:r>
          </a:p>
          <a:p>
            <a:pPr eaLnBrk="1" hangingPunct="1">
              <a:buFont typeface="Wingdings" panose="05000000000000000000" pitchFamily="2" charset="2"/>
              <a:buNone/>
            </a:pPr>
            <a:r>
              <a:rPr lang="en-US" altLang="en-US" sz="2800" dirty="0"/>
              <a:t>	</a:t>
            </a:r>
            <a:r>
              <a:rPr lang="en-US" altLang="en-US" sz="2800" dirty="0" smtClean="0"/>
              <a:t>Metabolism, </a:t>
            </a:r>
            <a:r>
              <a:rPr lang="en-US" altLang="en-US" sz="2800" dirty="0" err="1" smtClean="0"/>
              <a:t>Mol</a:t>
            </a:r>
            <a:r>
              <a:rPr lang="en-US" altLang="en-US" sz="2800" dirty="0" smtClean="0"/>
              <a:t> Biology, Genetics,</a:t>
            </a:r>
          </a:p>
          <a:p>
            <a:pPr eaLnBrk="1" hangingPunct="1">
              <a:buFont typeface="Wingdings" panose="05000000000000000000" pitchFamily="2" charset="2"/>
              <a:buNone/>
            </a:pPr>
            <a:r>
              <a:rPr lang="en-US" altLang="en-US" sz="2800" dirty="0"/>
              <a:t>	</a:t>
            </a:r>
            <a:r>
              <a:rPr lang="en-US" altLang="en-US" sz="2800" dirty="0" smtClean="0"/>
              <a:t>Biostatistics/Epidemiology/Microbiome</a:t>
            </a:r>
          </a:p>
          <a:p>
            <a:pPr eaLnBrk="1" hangingPunct="1">
              <a:buFont typeface="Wingdings" panose="05000000000000000000" pitchFamily="2" charset="2"/>
              <a:buNone/>
            </a:pPr>
            <a:r>
              <a:rPr lang="en-US" altLang="en-US" sz="2800" dirty="0" smtClean="0"/>
              <a:t>Biological Systems 1:</a:t>
            </a:r>
          </a:p>
          <a:p>
            <a:pPr eaLnBrk="1" hangingPunct="1">
              <a:buFont typeface="Wingdings" panose="05000000000000000000" pitchFamily="2" charset="2"/>
              <a:buNone/>
            </a:pPr>
            <a:r>
              <a:rPr lang="en-US" altLang="en-US" sz="2800" dirty="0"/>
              <a:t>	</a:t>
            </a:r>
            <a:r>
              <a:rPr lang="en-US" altLang="en-US" sz="2800" dirty="0" smtClean="0"/>
              <a:t>Cardiovascular, Blood, Respiratory, Renal</a:t>
            </a:r>
          </a:p>
          <a:p>
            <a:pPr eaLnBrk="1" hangingPunct="1">
              <a:buFont typeface="Wingdings" panose="05000000000000000000" pitchFamily="2" charset="2"/>
              <a:buNone/>
            </a:pPr>
            <a:r>
              <a:rPr lang="en-US" altLang="en-US" sz="2800" dirty="0" smtClean="0"/>
              <a:t>Biological Systems 2:</a:t>
            </a:r>
          </a:p>
          <a:p>
            <a:pPr eaLnBrk="1" hangingPunct="1">
              <a:buFont typeface="Wingdings" panose="05000000000000000000" pitchFamily="2" charset="2"/>
              <a:buNone/>
            </a:pPr>
            <a:r>
              <a:rPr lang="en-US" altLang="en-US" sz="2800" dirty="0"/>
              <a:t>	</a:t>
            </a:r>
            <a:r>
              <a:rPr lang="en-US" altLang="en-US" sz="2800" dirty="0" smtClean="0"/>
              <a:t>GI, Nutrition, Endocrine, Reproductive</a:t>
            </a:r>
            <a:r>
              <a:rPr lang="en-US" altLang="en-US" dirty="0" smtClean="0"/>
              <a:t> </a:t>
            </a:r>
          </a:p>
          <a:p>
            <a:pPr eaLnBrk="1" hangingPunct="1"/>
            <a:endParaRPr lang="en-US" altLang="en-US" dirty="0" smtClean="0"/>
          </a:p>
        </p:txBody>
      </p:sp>
    </p:spTree>
    <p:extLst>
      <p:ext uri="{BB962C8B-B14F-4D97-AF65-F5344CB8AC3E}">
        <p14:creationId xmlns:p14="http://schemas.microsoft.com/office/powerpoint/2010/main" val="3673855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74675" y="304800"/>
            <a:ext cx="8001000" cy="1066800"/>
          </a:xfrm>
        </p:spPr>
        <p:txBody>
          <a:bodyPr/>
          <a:lstStyle/>
          <a:p>
            <a:pPr eaLnBrk="1" hangingPunct="1"/>
            <a:r>
              <a:rPr lang="en-US" altLang="en-US" sz="3400" smtClean="0"/>
              <a:t>Office of Medical Education </a:t>
            </a:r>
            <a:br>
              <a:rPr lang="en-US" altLang="en-US" sz="3400" smtClean="0"/>
            </a:br>
            <a:endParaRPr lang="en-US" altLang="en-US" sz="3400" smtClean="0"/>
          </a:p>
        </p:txBody>
      </p:sp>
      <p:sp>
        <p:nvSpPr>
          <p:cNvPr id="6147" name="Rectangle 4"/>
          <p:cNvSpPr>
            <a:spLocks noGrp="1" noChangeArrowheads="1"/>
          </p:cNvSpPr>
          <p:nvPr>
            <p:ph type="body" sz="half" idx="1"/>
          </p:nvPr>
        </p:nvSpPr>
        <p:spPr>
          <a:xfrm>
            <a:off x="566738" y="1752600"/>
            <a:ext cx="4081462" cy="4267200"/>
          </a:xfrm>
        </p:spPr>
        <p:txBody>
          <a:bodyPr/>
          <a:lstStyle/>
          <a:p>
            <a:pPr eaLnBrk="1" hangingPunct="1">
              <a:buFont typeface="Wingdings" panose="05000000000000000000" pitchFamily="2" charset="2"/>
              <a:buNone/>
            </a:pPr>
            <a:r>
              <a:rPr lang="en-US" altLang="en-US" dirty="0" smtClean="0"/>
              <a:t>Gerald Sterling</a:t>
            </a:r>
          </a:p>
          <a:p>
            <a:pPr eaLnBrk="1" hangingPunct="1">
              <a:buFont typeface="Wingdings" panose="05000000000000000000" pitchFamily="2" charset="2"/>
              <a:buNone/>
            </a:pPr>
            <a:r>
              <a:rPr lang="en-US" altLang="en-US" dirty="0" smtClean="0"/>
              <a:t>Alisa Peet</a:t>
            </a:r>
          </a:p>
          <a:p>
            <a:pPr eaLnBrk="1" hangingPunct="1">
              <a:buFont typeface="Wingdings" panose="05000000000000000000" pitchFamily="2" charset="2"/>
              <a:buNone/>
            </a:pPr>
            <a:r>
              <a:rPr lang="en-US" altLang="en-US" dirty="0" smtClean="0"/>
              <a:t>David Karras</a:t>
            </a:r>
          </a:p>
          <a:p>
            <a:pPr eaLnBrk="1" hangingPunct="1">
              <a:buFont typeface="Wingdings" panose="05000000000000000000" pitchFamily="2" charset="2"/>
              <a:buNone/>
            </a:pPr>
            <a:r>
              <a:rPr lang="en-US" altLang="en-US" dirty="0" smtClean="0"/>
              <a:t>Lawrence Kaplan</a:t>
            </a:r>
          </a:p>
          <a:p>
            <a:pPr eaLnBrk="1" hangingPunct="1">
              <a:buFont typeface="Wingdings" panose="05000000000000000000" pitchFamily="2" charset="2"/>
              <a:buNone/>
            </a:pPr>
            <a:r>
              <a:rPr lang="en-US" altLang="en-US" dirty="0" smtClean="0"/>
              <a:t>Denise Salerno</a:t>
            </a:r>
          </a:p>
          <a:p>
            <a:pPr eaLnBrk="1" hangingPunct="1">
              <a:buFont typeface="Wingdings" panose="05000000000000000000" pitchFamily="2" charset="2"/>
              <a:buNone/>
            </a:pPr>
            <a:r>
              <a:rPr lang="en-US" altLang="en-US" dirty="0" smtClean="0"/>
              <a:t>Ruth Wright</a:t>
            </a:r>
          </a:p>
          <a:p>
            <a:pPr eaLnBrk="1" hangingPunct="1">
              <a:buFont typeface="Wingdings" panose="05000000000000000000" pitchFamily="2" charset="2"/>
              <a:buNone/>
            </a:pPr>
            <a:r>
              <a:rPr lang="en-US" altLang="en-US" dirty="0" smtClean="0"/>
              <a:t>Alexis Gates</a:t>
            </a:r>
          </a:p>
          <a:p>
            <a:pPr eaLnBrk="1" hangingPunct="1">
              <a:buFont typeface="Wingdings" panose="05000000000000000000" pitchFamily="2" charset="2"/>
              <a:buNone/>
            </a:pPr>
            <a:endParaRPr lang="en-US" altLang="en-US" dirty="0" smtClean="0"/>
          </a:p>
        </p:txBody>
      </p:sp>
      <p:sp>
        <p:nvSpPr>
          <p:cNvPr id="6148" name="Rectangle 5"/>
          <p:cNvSpPr>
            <a:spLocks noGrp="1" noChangeArrowheads="1"/>
          </p:cNvSpPr>
          <p:nvPr>
            <p:ph type="body" sz="half" idx="2"/>
          </p:nvPr>
        </p:nvSpPr>
        <p:spPr>
          <a:xfrm>
            <a:off x="5029200" y="1752600"/>
            <a:ext cx="3538538" cy="4267200"/>
          </a:xfrm>
        </p:spPr>
        <p:txBody>
          <a:bodyPr/>
          <a:lstStyle/>
          <a:p>
            <a:pPr eaLnBrk="1" hangingPunct="1">
              <a:buFont typeface="Wingdings" panose="05000000000000000000" pitchFamily="2" charset="2"/>
              <a:buNone/>
            </a:pPr>
            <a:endParaRPr lang="en-US" altLang="en-US"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First Year Curriculum </a:t>
            </a:r>
          </a:p>
        </p:txBody>
      </p:sp>
      <p:sp>
        <p:nvSpPr>
          <p:cNvPr id="40963"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dirty="0" smtClean="0"/>
              <a:t>Biological Systems 3:</a:t>
            </a:r>
          </a:p>
          <a:p>
            <a:pPr eaLnBrk="1" hangingPunct="1">
              <a:lnSpc>
                <a:spcPct val="90000"/>
              </a:lnSpc>
              <a:buFont typeface="Wingdings" panose="05000000000000000000" pitchFamily="2" charset="2"/>
              <a:buNone/>
            </a:pPr>
            <a:r>
              <a:rPr lang="en-US" altLang="en-US" dirty="0"/>
              <a:t>	</a:t>
            </a:r>
            <a:r>
              <a:rPr lang="en-US" altLang="en-US" dirty="0" smtClean="0"/>
              <a:t>Nervous &amp; Musculoskeletal</a:t>
            </a:r>
          </a:p>
          <a:p>
            <a:pPr eaLnBrk="1" hangingPunct="1">
              <a:lnSpc>
                <a:spcPct val="90000"/>
              </a:lnSpc>
              <a:buFont typeface="Wingdings" panose="05000000000000000000" pitchFamily="2" charset="2"/>
              <a:buNone/>
            </a:pPr>
            <a:r>
              <a:rPr lang="en-US" altLang="en-US" dirty="0" smtClean="0"/>
              <a:t>Biological Systems 4:</a:t>
            </a:r>
          </a:p>
          <a:p>
            <a:pPr eaLnBrk="1" hangingPunct="1">
              <a:lnSpc>
                <a:spcPct val="90000"/>
              </a:lnSpc>
              <a:buFont typeface="Wingdings" panose="05000000000000000000" pitchFamily="2" charset="2"/>
              <a:buNone/>
            </a:pPr>
            <a:r>
              <a:rPr lang="en-US" altLang="en-US" dirty="0"/>
              <a:t>	</a:t>
            </a:r>
            <a:r>
              <a:rPr lang="en-US" altLang="en-US" dirty="0" smtClean="0"/>
              <a:t>Skin, Immune Systems &amp; Inflammation</a:t>
            </a:r>
          </a:p>
          <a:p>
            <a:pPr eaLnBrk="1" hangingPunct="1">
              <a:lnSpc>
                <a:spcPct val="90000"/>
              </a:lnSpc>
              <a:buFont typeface="Wingdings" panose="05000000000000000000" pitchFamily="2" charset="2"/>
              <a:buNone/>
            </a:pPr>
            <a:r>
              <a:rPr lang="en-US" altLang="en-US" dirty="0" smtClean="0"/>
              <a:t>Doctoring 1</a:t>
            </a:r>
          </a:p>
          <a:p>
            <a:pPr eaLnBrk="1" hangingPunct="1">
              <a:lnSpc>
                <a:spcPct val="90000"/>
              </a:lnSpc>
              <a:buFont typeface="Wingdings" panose="05000000000000000000" pitchFamily="2" charset="2"/>
              <a:buNone/>
            </a:pPr>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Exam dates: MS1</a:t>
            </a:r>
          </a:p>
        </p:txBody>
      </p:sp>
      <p:sp>
        <p:nvSpPr>
          <p:cNvPr id="41987" name="Content Placeholder 2"/>
          <p:cNvSpPr>
            <a:spLocks noGrp="1"/>
          </p:cNvSpPr>
          <p:nvPr>
            <p:ph idx="1"/>
          </p:nvPr>
        </p:nvSpPr>
        <p:spPr/>
        <p:txBody>
          <a:bodyPr/>
          <a:lstStyle/>
          <a:p>
            <a:pPr marL="0" indent="0">
              <a:buFont typeface="Wingdings" panose="05000000000000000000" pitchFamily="2" charset="2"/>
              <a:buNone/>
            </a:pPr>
            <a:r>
              <a:rPr lang="en-US" altLang="en-US" dirty="0" err="1" smtClean="0"/>
              <a:t>Bl</a:t>
            </a:r>
            <a:r>
              <a:rPr lang="en-US" altLang="en-US" dirty="0" smtClean="0"/>
              <a:t> 1: Aug 25, Sept 14 &amp; 30</a:t>
            </a:r>
          </a:p>
          <a:p>
            <a:pPr marL="0" indent="0">
              <a:buFont typeface="Wingdings" panose="05000000000000000000" pitchFamily="2" charset="2"/>
              <a:buNone/>
            </a:pPr>
            <a:r>
              <a:rPr lang="en-US" altLang="en-US" dirty="0" err="1" smtClean="0"/>
              <a:t>Bl</a:t>
            </a:r>
            <a:r>
              <a:rPr lang="en-US" altLang="en-US" dirty="0" smtClean="0"/>
              <a:t> 2: Oct 21, Nov </a:t>
            </a:r>
            <a:r>
              <a:rPr lang="en-US" altLang="en-US" dirty="0"/>
              <a:t>9</a:t>
            </a:r>
            <a:r>
              <a:rPr lang="en-US" altLang="en-US" dirty="0" smtClean="0"/>
              <a:t>, Dec 4</a:t>
            </a:r>
          </a:p>
          <a:p>
            <a:pPr marL="0" indent="0">
              <a:buFont typeface="Wingdings" panose="05000000000000000000" pitchFamily="2" charset="2"/>
              <a:buNone/>
            </a:pPr>
            <a:r>
              <a:rPr lang="en-US" altLang="en-US" dirty="0" err="1" smtClean="0"/>
              <a:t>Bl</a:t>
            </a:r>
            <a:r>
              <a:rPr lang="en-US" altLang="en-US" dirty="0" smtClean="0"/>
              <a:t> 3: Jan 8 &amp; 29</a:t>
            </a:r>
          </a:p>
          <a:p>
            <a:pPr marL="0" indent="0">
              <a:buFont typeface="Wingdings" panose="05000000000000000000" pitchFamily="2" charset="2"/>
              <a:buNone/>
            </a:pPr>
            <a:r>
              <a:rPr lang="en-US" altLang="en-US" dirty="0" err="1" smtClean="0"/>
              <a:t>Bl</a:t>
            </a:r>
            <a:r>
              <a:rPr lang="en-US" altLang="en-US" dirty="0" smtClean="0"/>
              <a:t> 4: Mar 7</a:t>
            </a:r>
          </a:p>
          <a:p>
            <a:pPr marL="0" indent="0">
              <a:buFont typeface="Wingdings" panose="05000000000000000000" pitchFamily="2" charset="2"/>
              <a:buNone/>
            </a:pPr>
            <a:r>
              <a:rPr lang="en-US" altLang="en-US" dirty="0" err="1" smtClean="0"/>
              <a:t>Bl</a:t>
            </a:r>
            <a:r>
              <a:rPr lang="en-US" altLang="en-US" dirty="0" smtClean="0"/>
              <a:t> 5: Apr 25</a:t>
            </a:r>
          </a:p>
          <a:p>
            <a:pPr marL="0" indent="0">
              <a:buFont typeface="Wingdings" panose="05000000000000000000" pitchFamily="2" charset="2"/>
              <a:buNone/>
            </a:pPr>
            <a:r>
              <a:rPr lang="en-US" altLang="en-US" dirty="0" err="1" smtClean="0"/>
              <a:t>Bl</a:t>
            </a:r>
            <a:r>
              <a:rPr lang="en-US" altLang="en-US" dirty="0" smtClean="0"/>
              <a:t> 6: May 25 &amp; 27</a:t>
            </a:r>
          </a:p>
          <a:p>
            <a:pPr marL="0" indent="0">
              <a:buFont typeface="Wingdings" panose="05000000000000000000" pitchFamily="2" charset="2"/>
              <a:buNone/>
            </a:pPr>
            <a:r>
              <a:rPr lang="en-US" altLang="en-US" dirty="0" smtClean="0"/>
              <a:t>Doc: Dec 7, Jun 1</a:t>
            </a:r>
          </a:p>
          <a:p>
            <a:pPr marL="0" indent="0">
              <a:buFont typeface="Wingdings" panose="05000000000000000000" pitchFamily="2" charset="2"/>
              <a:buNone/>
            </a:pPr>
            <a:r>
              <a:rPr lang="en-US" altLang="en-US" dirty="0" smtClean="0"/>
              <a:t>End of MS1 Comprehensive: Jun 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Professionalism Policy</a:t>
            </a:r>
          </a:p>
        </p:txBody>
      </p:sp>
      <p:sp>
        <p:nvSpPr>
          <p:cNvPr id="37891" name="Content Placeholder 2"/>
          <p:cNvSpPr>
            <a:spLocks noGrp="1"/>
          </p:cNvSpPr>
          <p:nvPr>
            <p:ph idx="1"/>
          </p:nvPr>
        </p:nvSpPr>
        <p:spPr/>
        <p:txBody>
          <a:bodyPr/>
          <a:lstStyle/>
          <a:p>
            <a:pPr marL="0" indent="0">
              <a:buFont typeface="Wingdings" panose="05000000000000000000" pitchFamily="2" charset="2"/>
              <a:buNone/>
            </a:pPr>
            <a:r>
              <a:rPr lang="en-US" altLang="en-US" smtClean="0"/>
              <a:t>Professionalism: core value of medicine, equal to that of knowledge and technical skills. Key professionalism competencies include character, integrity, honesty, personal motivation, responsibility, accountability, compassion, continued professional development, ability to work in teams, and respect for patients, teachers and colleagues.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Professionalism Policy (cont’d)</a:t>
            </a:r>
          </a:p>
        </p:txBody>
      </p:sp>
      <p:sp>
        <p:nvSpPr>
          <p:cNvPr id="38915" name="Content Placeholder 2"/>
          <p:cNvSpPr>
            <a:spLocks noGrp="1"/>
          </p:cNvSpPr>
          <p:nvPr>
            <p:ph idx="1"/>
          </p:nvPr>
        </p:nvSpPr>
        <p:spPr/>
        <p:txBody>
          <a:bodyPr/>
          <a:lstStyle/>
          <a:p>
            <a:pPr marL="0" indent="0">
              <a:buFont typeface="Wingdings" panose="05000000000000000000" pitchFamily="2" charset="2"/>
              <a:buNone/>
            </a:pPr>
            <a:r>
              <a:rPr lang="en-US" altLang="en-US" smtClean="0"/>
              <a:t>Physicians-in-training are expected to meet standards of professionalism, as described in the Medical School Competencies and Honor Code. Failure to meet standards may result in a Fail grade, counseling, referral to the Honor Board or SPAG Committee.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Attendance Expectations</a:t>
            </a:r>
          </a:p>
        </p:txBody>
      </p:sp>
      <p:sp>
        <p:nvSpPr>
          <p:cNvPr id="36867" name="Content Placeholder 2"/>
          <p:cNvSpPr>
            <a:spLocks noGrp="1"/>
          </p:cNvSpPr>
          <p:nvPr>
            <p:ph idx="1"/>
          </p:nvPr>
        </p:nvSpPr>
        <p:spPr/>
        <p:txBody>
          <a:bodyPr/>
          <a:lstStyle/>
          <a:p>
            <a:pPr marL="0" indent="0">
              <a:buFont typeface="Wingdings" panose="05000000000000000000" pitchFamily="2" charset="2"/>
              <a:buNone/>
            </a:pPr>
            <a:r>
              <a:rPr lang="en-US" altLang="en-US" sz="2800" smtClean="0"/>
              <a:t>Students are expected to attend, and participate in educational activities, and are required to attend, and participate in Doctoring, Clerkship and clinical activities, and course interactive workshops, conferences, labs and exams, and to submit online assignments.  In understanding that students have different learning styles, lectures are digitized and made available (Bb/LCMS+).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Formats</a:t>
            </a:r>
            <a:endParaRPr lang="en-US" dirty="0"/>
          </a:p>
        </p:txBody>
      </p:sp>
      <p:sp>
        <p:nvSpPr>
          <p:cNvPr id="3" name="Content Placeholder 2"/>
          <p:cNvSpPr>
            <a:spLocks noGrp="1"/>
          </p:cNvSpPr>
          <p:nvPr>
            <p:ph idx="1"/>
          </p:nvPr>
        </p:nvSpPr>
        <p:spPr/>
        <p:txBody>
          <a:bodyPr/>
          <a:lstStyle/>
          <a:p>
            <a:pPr marL="0" indent="0">
              <a:buNone/>
            </a:pPr>
            <a:r>
              <a:rPr lang="en-US" dirty="0" smtClean="0"/>
              <a:t>Lecture</a:t>
            </a:r>
          </a:p>
          <a:p>
            <a:pPr marL="0" indent="0">
              <a:buNone/>
            </a:pPr>
            <a:r>
              <a:rPr lang="en-US" dirty="0" smtClean="0"/>
              <a:t>Conference</a:t>
            </a:r>
          </a:p>
          <a:p>
            <a:pPr marL="0" indent="0">
              <a:buNone/>
            </a:pPr>
            <a:r>
              <a:rPr lang="en-US" dirty="0" smtClean="0"/>
              <a:t>Laboratory</a:t>
            </a:r>
          </a:p>
          <a:p>
            <a:pPr marL="0" indent="0">
              <a:buNone/>
            </a:pPr>
            <a:r>
              <a:rPr lang="en-US" dirty="0" smtClean="0"/>
              <a:t>Case-based Learning Sessions</a:t>
            </a:r>
          </a:p>
          <a:p>
            <a:pPr marL="0" indent="0">
              <a:buNone/>
            </a:pPr>
            <a:r>
              <a:rPr lang="en-US" dirty="0" smtClean="0"/>
              <a:t>Clinical </a:t>
            </a:r>
            <a:r>
              <a:rPr lang="en-US" smtClean="0"/>
              <a:t>Reasoning Conferences</a:t>
            </a:r>
            <a:endParaRPr lang="en-US" dirty="0" smtClean="0"/>
          </a:p>
        </p:txBody>
      </p:sp>
    </p:spTree>
    <p:extLst>
      <p:ext uri="{BB962C8B-B14F-4D97-AF65-F5344CB8AC3E}">
        <p14:creationId xmlns:p14="http://schemas.microsoft.com/office/powerpoint/2010/main" val="20056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74675" y="304800"/>
            <a:ext cx="8001000" cy="1066800"/>
          </a:xfrm>
        </p:spPr>
        <p:txBody>
          <a:bodyPr/>
          <a:lstStyle/>
          <a:p>
            <a:pPr eaLnBrk="1" hangingPunct="1"/>
            <a:r>
              <a:rPr lang="en-US" altLang="en-US" sz="3400" smtClean="0"/>
              <a:t>Office of Student Affairs </a:t>
            </a:r>
            <a:br>
              <a:rPr lang="en-US" altLang="en-US" sz="3400" smtClean="0"/>
            </a:br>
            <a:endParaRPr lang="en-US" altLang="en-US" sz="3400" smtClean="0"/>
          </a:p>
        </p:txBody>
      </p:sp>
      <p:sp>
        <p:nvSpPr>
          <p:cNvPr id="7171" name="Rectangle 4"/>
          <p:cNvSpPr>
            <a:spLocks noGrp="1" noChangeArrowheads="1"/>
          </p:cNvSpPr>
          <p:nvPr>
            <p:ph type="body" sz="half" idx="1"/>
          </p:nvPr>
        </p:nvSpPr>
        <p:spPr>
          <a:xfrm>
            <a:off x="566738" y="1752600"/>
            <a:ext cx="4081462" cy="4267200"/>
          </a:xfrm>
        </p:spPr>
        <p:txBody>
          <a:bodyPr/>
          <a:lstStyle/>
          <a:p>
            <a:pPr eaLnBrk="1" hangingPunct="1">
              <a:buFont typeface="Wingdings" panose="05000000000000000000" pitchFamily="2" charset="2"/>
              <a:buNone/>
            </a:pPr>
            <a:r>
              <a:rPr lang="en-US" altLang="en-US" dirty="0" smtClean="0"/>
              <a:t>Douglas Reifler</a:t>
            </a:r>
          </a:p>
          <a:p>
            <a:pPr eaLnBrk="1" hangingPunct="1">
              <a:buFont typeface="Wingdings" panose="05000000000000000000" pitchFamily="2" charset="2"/>
              <a:buNone/>
            </a:pPr>
            <a:r>
              <a:rPr lang="en-US" altLang="en-US" dirty="0" smtClean="0"/>
              <a:t>Dianne Butera</a:t>
            </a:r>
          </a:p>
          <a:p>
            <a:pPr eaLnBrk="1" hangingPunct="1">
              <a:buFont typeface="Wingdings" panose="05000000000000000000" pitchFamily="2" charset="2"/>
              <a:buNone/>
            </a:pPr>
            <a:r>
              <a:rPr lang="en-US" altLang="en-US" dirty="0" smtClean="0"/>
              <a:t>Melanie Cosby</a:t>
            </a:r>
          </a:p>
          <a:p>
            <a:pPr eaLnBrk="1" hangingPunct="1">
              <a:buFont typeface="Wingdings" panose="05000000000000000000" pitchFamily="2" charset="2"/>
              <a:buNone/>
            </a:pPr>
            <a:r>
              <a:rPr lang="en-US" altLang="en-US" dirty="0" smtClean="0"/>
              <a:t>Jacquee Lukawski</a:t>
            </a:r>
          </a:p>
          <a:p>
            <a:pPr eaLnBrk="1" hangingPunct="1">
              <a:buFont typeface="Wingdings" panose="05000000000000000000" pitchFamily="2" charset="2"/>
              <a:buNone/>
            </a:pPr>
            <a:r>
              <a:rPr lang="en-US" altLang="en-US" dirty="0" err="1" smtClean="0"/>
              <a:t>Micki</a:t>
            </a:r>
            <a:r>
              <a:rPr lang="en-US" altLang="en-US" dirty="0" smtClean="0"/>
              <a:t> Miller</a:t>
            </a:r>
          </a:p>
        </p:txBody>
      </p:sp>
      <p:sp>
        <p:nvSpPr>
          <p:cNvPr id="7172" name="Rectangle 5"/>
          <p:cNvSpPr>
            <a:spLocks noGrp="1" noChangeArrowheads="1"/>
          </p:cNvSpPr>
          <p:nvPr>
            <p:ph type="body" sz="half" idx="2"/>
          </p:nvPr>
        </p:nvSpPr>
        <p:spPr>
          <a:xfrm>
            <a:off x="5029200" y="1752600"/>
            <a:ext cx="3886200" cy="4267200"/>
          </a:xfrm>
        </p:spPr>
        <p:txBody>
          <a:bodyPr/>
          <a:lstStyle/>
          <a:p>
            <a:pPr eaLnBrk="1" hangingPunct="1">
              <a:buFont typeface="Wingdings" panose="05000000000000000000" pitchFamily="2" charset="2"/>
              <a:buNone/>
            </a:pPr>
            <a:r>
              <a:rPr lang="en-US" altLang="en-US" dirty="0" smtClean="0"/>
              <a:t>Advisors:</a:t>
            </a:r>
          </a:p>
          <a:p>
            <a:pPr eaLnBrk="1" hangingPunct="1">
              <a:buFont typeface="Wingdings" panose="05000000000000000000" pitchFamily="2" charset="2"/>
              <a:buNone/>
            </a:pPr>
            <a:r>
              <a:rPr lang="en-US" altLang="en-US" dirty="0" smtClean="0"/>
              <a:t>Oneida </a:t>
            </a:r>
            <a:r>
              <a:rPr lang="en-US" altLang="en-US" dirty="0" err="1" smtClean="0"/>
              <a:t>Arosarena</a:t>
            </a:r>
            <a:endParaRPr lang="en-US" altLang="en-US" dirty="0" smtClean="0"/>
          </a:p>
          <a:p>
            <a:pPr eaLnBrk="1" hangingPunct="1">
              <a:buFont typeface="Wingdings" panose="05000000000000000000" pitchFamily="2" charset="2"/>
              <a:buNone/>
            </a:pPr>
            <a:r>
              <a:rPr lang="en-US" altLang="en-US" dirty="0" smtClean="0"/>
              <a:t>Robert Bettiker</a:t>
            </a:r>
          </a:p>
          <a:p>
            <a:pPr eaLnBrk="1" hangingPunct="1">
              <a:buFont typeface="Wingdings" panose="05000000000000000000" pitchFamily="2" charset="2"/>
              <a:buNone/>
            </a:pPr>
            <a:r>
              <a:rPr lang="en-US" altLang="en-US" dirty="0" smtClean="0"/>
              <a:t>Michael </a:t>
            </a:r>
            <a:r>
              <a:rPr lang="en-US" altLang="en-US" dirty="0" err="1" smtClean="0"/>
              <a:t>Delvecchio</a:t>
            </a:r>
            <a:endParaRPr lang="en-US" altLang="en-US" dirty="0" smtClean="0"/>
          </a:p>
          <a:p>
            <a:pPr eaLnBrk="1" hangingPunct="1">
              <a:buFont typeface="Wingdings" panose="05000000000000000000" pitchFamily="2" charset="2"/>
              <a:buNone/>
            </a:pPr>
            <a:r>
              <a:rPr lang="en-US" altLang="en-US" dirty="0" smtClean="0"/>
              <a:t>Ralph Horowitz</a:t>
            </a:r>
          </a:p>
          <a:p>
            <a:pPr eaLnBrk="1" hangingPunct="1">
              <a:buFont typeface="Wingdings" panose="05000000000000000000" pitchFamily="2" charset="2"/>
              <a:buNone/>
            </a:pPr>
            <a:r>
              <a:rPr lang="en-US" altLang="en-US" dirty="0" smtClean="0"/>
              <a:t>Larry Kaplan</a:t>
            </a:r>
          </a:p>
          <a:p>
            <a:pPr eaLnBrk="1" hangingPunct="1">
              <a:buFont typeface="Wingdings" panose="05000000000000000000" pitchFamily="2" charset="2"/>
              <a:buNone/>
            </a:pPr>
            <a:r>
              <a:rPr lang="en-US" altLang="en-US" smtClean="0"/>
              <a:t>Adam Reese</a:t>
            </a:r>
            <a:endParaRPr lang="en-US" altLang="en-US" dirty="0" smtClean="0"/>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endParaRPr lang="en-US" altLang="en-US"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74675" y="304800"/>
            <a:ext cx="8001000" cy="1066800"/>
          </a:xfrm>
        </p:spPr>
        <p:txBody>
          <a:bodyPr/>
          <a:lstStyle/>
          <a:p>
            <a:pPr eaLnBrk="1" hangingPunct="1"/>
            <a:r>
              <a:rPr lang="en-US" altLang="en-US" sz="3400" smtClean="0"/>
              <a:t>Office of Student Financial Services</a:t>
            </a:r>
            <a:br>
              <a:rPr lang="en-US" altLang="en-US" sz="3400" smtClean="0"/>
            </a:br>
            <a:endParaRPr lang="en-US" altLang="en-US" sz="3400" smtClean="0"/>
          </a:p>
        </p:txBody>
      </p:sp>
      <p:sp>
        <p:nvSpPr>
          <p:cNvPr id="8195" name="Rectangle 4"/>
          <p:cNvSpPr>
            <a:spLocks noGrp="1" noChangeArrowheads="1"/>
          </p:cNvSpPr>
          <p:nvPr>
            <p:ph type="body" sz="half" idx="1"/>
          </p:nvPr>
        </p:nvSpPr>
        <p:spPr>
          <a:xfrm>
            <a:off x="566738" y="1752600"/>
            <a:ext cx="4081462" cy="4267200"/>
          </a:xfrm>
        </p:spPr>
        <p:txBody>
          <a:bodyPr/>
          <a:lstStyle/>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smtClean="0"/>
              <a:t>Lisa Duncan</a:t>
            </a:r>
          </a:p>
          <a:p>
            <a:pPr eaLnBrk="1" hangingPunct="1">
              <a:buFont typeface="Wingdings" panose="05000000000000000000" pitchFamily="2" charset="2"/>
              <a:buNone/>
            </a:pPr>
            <a:r>
              <a:rPr lang="en-US" altLang="en-US" smtClean="0"/>
              <a:t>Joanne </a:t>
            </a:r>
            <a:r>
              <a:rPr lang="en-US" altLang="en-US" dirty="0" smtClean="0"/>
              <a:t>Handler</a:t>
            </a:r>
          </a:p>
        </p:txBody>
      </p:sp>
      <p:sp>
        <p:nvSpPr>
          <p:cNvPr id="8196" name="Rectangle 5"/>
          <p:cNvSpPr>
            <a:spLocks noGrp="1" noChangeArrowheads="1"/>
          </p:cNvSpPr>
          <p:nvPr>
            <p:ph type="body" sz="half" idx="2"/>
          </p:nvPr>
        </p:nvSpPr>
        <p:spPr>
          <a:xfrm>
            <a:off x="5029200" y="1752600"/>
            <a:ext cx="3538538" cy="4267200"/>
          </a:xfrm>
        </p:spPr>
        <p:txBody>
          <a:bodyPr/>
          <a:lstStyle/>
          <a:p>
            <a:pPr eaLnBrk="1" hangingPunct="1">
              <a:buFont typeface="Wingdings" panose="05000000000000000000" pitchFamily="2" charset="2"/>
              <a:buNone/>
            </a:pPr>
            <a:endParaRPr lang="en-US" altLang="en-US"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4675" y="304800"/>
            <a:ext cx="8001000" cy="1066800"/>
          </a:xfrm>
        </p:spPr>
        <p:txBody>
          <a:bodyPr/>
          <a:lstStyle/>
          <a:p>
            <a:pPr eaLnBrk="1" hangingPunct="1"/>
            <a:r>
              <a:rPr lang="en-US" altLang="en-US" sz="3400" smtClean="0"/>
              <a:t>Curriculum Offices</a:t>
            </a:r>
          </a:p>
        </p:txBody>
      </p:sp>
      <p:sp>
        <p:nvSpPr>
          <p:cNvPr id="9219" name="Rectangle 3"/>
          <p:cNvSpPr>
            <a:spLocks noGrp="1" noChangeArrowheads="1"/>
          </p:cNvSpPr>
          <p:nvPr>
            <p:ph type="body" sz="half" idx="1"/>
          </p:nvPr>
        </p:nvSpPr>
        <p:spPr>
          <a:xfrm>
            <a:off x="566738" y="1752600"/>
            <a:ext cx="3916362" cy="4267200"/>
          </a:xfrm>
        </p:spPr>
        <p:txBody>
          <a:bodyPr/>
          <a:lstStyle/>
          <a:p>
            <a:pPr eaLnBrk="1" hangingPunct="1">
              <a:buFont typeface="Wingdings" panose="05000000000000000000" pitchFamily="2" charset="2"/>
              <a:buNone/>
            </a:pPr>
            <a:r>
              <a:rPr lang="en-US" altLang="en-US" sz="2900" dirty="0" smtClean="0"/>
              <a:t>Phase 1:</a:t>
            </a:r>
          </a:p>
          <a:p>
            <a:pPr eaLnBrk="1" hangingPunct="1">
              <a:buFont typeface="Wingdings" panose="05000000000000000000" pitchFamily="2" charset="2"/>
              <a:buNone/>
            </a:pPr>
            <a:r>
              <a:rPr lang="en-US" altLang="en-US" sz="2900" dirty="0" smtClean="0"/>
              <a:t>Minette Manalo</a:t>
            </a:r>
          </a:p>
          <a:p>
            <a:pPr eaLnBrk="1" hangingPunct="1">
              <a:buFont typeface="Wingdings" panose="05000000000000000000" pitchFamily="2" charset="2"/>
              <a:buNone/>
            </a:pPr>
            <a:r>
              <a:rPr lang="en-US" altLang="en-US" sz="2900" dirty="0" smtClean="0"/>
              <a:t>Marilyn Meissler</a:t>
            </a:r>
          </a:p>
          <a:p>
            <a:pPr eaLnBrk="1" hangingPunct="1">
              <a:buFont typeface="Wingdings" panose="05000000000000000000" pitchFamily="2" charset="2"/>
              <a:buNone/>
            </a:pPr>
            <a:r>
              <a:rPr lang="en-US" altLang="en-US" sz="2900" dirty="0" smtClean="0"/>
              <a:t>Alexis Gates</a:t>
            </a:r>
          </a:p>
        </p:txBody>
      </p:sp>
      <p:sp>
        <p:nvSpPr>
          <p:cNvPr id="9220" name="Rectangle 4"/>
          <p:cNvSpPr>
            <a:spLocks noGrp="1" noChangeArrowheads="1"/>
          </p:cNvSpPr>
          <p:nvPr>
            <p:ph type="body" sz="half" idx="2"/>
          </p:nvPr>
        </p:nvSpPr>
        <p:spPr>
          <a:xfrm>
            <a:off x="4651375" y="1752600"/>
            <a:ext cx="3916363" cy="4267200"/>
          </a:xfrm>
        </p:spPr>
        <p:txBody>
          <a:bodyPr/>
          <a:lstStyle/>
          <a:p>
            <a:pPr eaLnBrk="1" hangingPunct="1">
              <a:buFont typeface="Wingdings" panose="05000000000000000000" pitchFamily="2" charset="2"/>
              <a:buNone/>
            </a:pPr>
            <a:r>
              <a:rPr lang="en-US" altLang="en-US" sz="2900" dirty="0" smtClean="0"/>
              <a:t>Phase 2:</a:t>
            </a:r>
          </a:p>
          <a:p>
            <a:pPr eaLnBrk="1" hangingPunct="1">
              <a:buFont typeface="Wingdings" panose="05000000000000000000" pitchFamily="2" charset="2"/>
              <a:buNone/>
            </a:pPr>
            <a:r>
              <a:rPr lang="en-US" altLang="en-US" sz="2900" dirty="0" smtClean="0"/>
              <a:t>Rhonda McCurry</a:t>
            </a:r>
          </a:p>
          <a:p>
            <a:pPr eaLnBrk="1" hangingPunct="1">
              <a:buFont typeface="Wingdings" panose="05000000000000000000" pitchFamily="2" charset="2"/>
              <a:buNone/>
            </a:pPr>
            <a:r>
              <a:rPr lang="en-US" altLang="en-US" sz="2900" dirty="0" smtClean="0"/>
              <a:t>Ann Gallagher</a:t>
            </a:r>
          </a:p>
          <a:p>
            <a:pPr eaLnBrk="1" hangingPunct="1">
              <a:buFont typeface="Wingdings" panose="05000000000000000000" pitchFamily="2" charset="2"/>
              <a:buNone/>
            </a:pPr>
            <a:r>
              <a:rPr lang="en-US" altLang="en-US" sz="2900" dirty="0" smtClean="0"/>
              <a:t>Betty Anne </a:t>
            </a:r>
            <a:r>
              <a:rPr lang="en-US" altLang="en-US" sz="2900" dirty="0" err="1" smtClean="0"/>
              <a:t>Pauly</a:t>
            </a:r>
            <a:endParaRPr lang="en-US" altLang="en-US" sz="2900" dirty="0" smtClean="0"/>
          </a:p>
          <a:p>
            <a:pPr eaLnBrk="1" hangingPunct="1">
              <a:buFont typeface="Wingdings" panose="05000000000000000000" pitchFamily="2" charset="2"/>
              <a:buNone/>
            </a:pPr>
            <a:r>
              <a:rPr lang="en-US" altLang="en-US" sz="2900" dirty="0" err="1" smtClean="0"/>
              <a:t>Waineen</a:t>
            </a:r>
            <a:r>
              <a:rPr lang="en-US" altLang="en-US" sz="2900" dirty="0" smtClean="0"/>
              <a:t> Morgan</a:t>
            </a:r>
          </a:p>
          <a:p>
            <a:pPr eaLnBrk="1" hangingPunct="1">
              <a:buFont typeface="Wingdings" panose="05000000000000000000" pitchFamily="2" charset="2"/>
              <a:buNone/>
            </a:pPr>
            <a:r>
              <a:rPr lang="en-US" altLang="en-US" sz="2900" dirty="0" smtClean="0"/>
              <a:t>Mary Ann Ausetts</a:t>
            </a:r>
          </a:p>
          <a:p>
            <a:pPr eaLnBrk="1" hangingPunct="1">
              <a:buFont typeface="Wingdings" panose="05000000000000000000" pitchFamily="2" charset="2"/>
              <a:buNone/>
            </a:pPr>
            <a:endParaRPr lang="en-US" altLang="en-US" sz="2900" dirty="0" smtClean="0"/>
          </a:p>
          <a:p>
            <a:pPr eaLnBrk="1" hangingPunct="1">
              <a:buFont typeface="Wingdings" panose="05000000000000000000" pitchFamily="2" charset="2"/>
              <a:buNone/>
            </a:pPr>
            <a:endParaRPr lang="en-US" altLang="en-US" sz="2900"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400" smtClean="0"/>
              <a:t>Classroom support, Technology &amp;</a:t>
            </a:r>
            <a:br>
              <a:rPr lang="en-US" altLang="en-US" sz="3400" smtClean="0"/>
            </a:br>
            <a:r>
              <a:rPr lang="en-US" altLang="en-US" sz="3400" smtClean="0"/>
              <a:t>Simulation/Skills Center</a:t>
            </a:r>
          </a:p>
        </p:txBody>
      </p:sp>
      <p:sp>
        <p:nvSpPr>
          <p:cNvPr id="1024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dirty="0" smtClean="0"/>
              <a:t>Michael Seip			Tom </a:t>
            </a:r>
            <a:r>
              <a:rPr lang="en-US" altLang="en-US" dirty="0" err="1" smtClean="0"/>
              <a:t>Fanrak</a:t>
            </a:r>
            <a:endParaRPr lang="en-US" altLang="en-US" dirty="0" smtClean="0"/>
          </a:p>
          <a:p>
            <a:pPr eaLnBrk="1" hangingPunct="1">
              <a:buFont typeface="Wingdings" panose="05000000000000000000" pitchFamily="2" charset="2"/>
              <a:buNone/>
            </a:pPr>
            <a:r>
              <a:rPr lang="en-US" altLang="en-US" dirty="0" err="1" smtClean="0"/>
              <a:t>Rhashe</a:t>
            </a:r>
            <a:r>
              <a:rPr lang="en-US" altLang="en-US" dirty="0" smtClean="0"/>
              <a:t> </a:t>
            </a:r>
            <a:r>
              <a:rPr lang="en-US" altLang="en-US" dirty="0" err="1" smtClean="0"/>
              <a:t>Pannel</a:t>
            </a:r>
            <a:r>
              <a:rPr lang="en-US" altLang="en-US" dirty="0" smtClean="0"/>
              <a:t>		</a:t>
            </a:r>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dirty="0" smtClean="0"/>
              <a:t>Jane Cripe			David Wald</a:t>
            </a:r>
          </a:p>
          <a:p>
            <a:pPr eaLnBrk="1" hangingPunct="1">
              <a:buFont typeface="Wingdings" panose="05000000000000000000" pitchFamily="2" charset="2"/>
              <a:buNone/>
            </a:pPr>
            <a:r>
              <a:rPr lang="en-US" altLang="en-US" dirty="0" smtClean="0"/>
              <a:t>Charlotte Huber	</a:t>
            </a:r>
            <a:r>
              <a:rPr lang="en-US" altLang="en-US" dirty="0"/>
              <a:t>	</a:t>
            </a:r>
            <a:r>
              <a:rPr lang="en-US" altLang="en-US" dirty="0" smtClean="0"/>
              <a:t>John Daly</a:t>
            </a:r>
          </a:p>
          <a:p>
            <a:pPr eaLnBrk="1" hangingPunct="1">
              <a:buFont typeface="Wingdings" panose="05000000000000000000" pitchFamily="2" charset="2"/>
              <a:buNone/>
            </a:pPr>
            <a:r>
              <a:rPr lang="en-US" altLang="en-US" dirty="0" smtClean="0"/>
              <a:t>Michael Curtis			Richard Bell</a:t>
            </a:r>
          </a:p>
          <a:p>
            <a:pPr eaLnBrk="1" hangingPunct="1">
              <a:buFont typeface="Wingdings" panose="05000000000000000000" pitchFamily="2" charset="2"/>
              <a:buNone/>
            </a:pPr>
            <a:r>
              <a:rPr lang="en-US" altLang="en-US" dirty="0" smtClean="0"/>
              <a:t>Lee Kiszonas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400" smtClean="0"/>
              <a:t>Offices of Student Records</a:t>
            </a:r>
          </a:p>
        </p:txBody>
      </p:sp>
      <p:sp>
        <p:nvSpPr>
          <p:cNvPr id="11267" name="Rectangle 3"/>
          <p:cNvSpPr>
            <a:spLocks noGrp="1" noChangeArrowheads="1"/>
          </p:cNvSpPr>
          <p:nvPr>
            <p:ph type="body" idx="1"/>
          </p:nvPr>
        </p:nvSpPr>
        <p:spPr>
          <a:xfrm>
            <a:off x="1370013" y="1676400"/>
            <a:ext cx="7313612" cy="4648200"/>
          </a:xfrm>
        </p:spPr>
        <p:txBody>
          <a:bodyPr/>
          <a:lstStyle/>
          <a:p>
            <a:pPr eaLnBrk="1" hangingPunct="1">
              <a:buFont typeface="Wingdings" panose="05000000000000000000" pitchFamily="2" charset="2"/>
              <a:buNone/>
            </a:pPr>
            <a:r>
              <a:rPr lang="en-US" altLang="en-US" smtClean="0"/>
              <a:t>Donna Johnson</a:t>
            </a:r>
          </a:p>
          <a:p>
            <a:pPr eaLnBrk="1" hangingPunct="1">
              <a:buFont typeface="Wingdings" panose="05000000000000000000" pitchFamily="2" charset="2"/>
              <a:buNone/>
            </a:pPr>
            <a:r>
              <a:rPr lang="en-US" altLang="en-US" smtClean="0"/>
              <a:t>Denise Green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4675" y="304800"/>
            <a:ext cx="8001000" cy="914400"/>
          </a:xfrm>
        </p:spPr>
        <p:txBody>
          <a:bodyPr/>
          <a:lstStyle/>
          <a:p>
            <a:pPr eaLnBrk="1" hangingPunct="1"/>
            <a:r>
              <a:rPr lang="en-US" altLang="en-US" smtClean="0"/>
              <a:t>Student and Academic Services</a:t>
            </a:r>
          </a:p>
        </p:txBody>
      </p:sp>
      <p:sp>
        <p:nvSpPr>
          <p:cNvPr id="1229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900" smtClean="0"/>
              <a:t>Offices of</a:t>
            </a:r>
          </a:p>
          <a:p>
            <a:pPr eaLnBrk="1" hangingPunct="1">
              <a:buFont typeface="Wingdings" panose="05000000000000000000" pitchFamily="2" charset="2"/>
              <a:buNone/>
            </a:pPr>
            <a:r>
              <a:rPr lang="en-US" altLang="en-US" sz="2900" smtClean="0"/>
              <a:t>	Medical Education</a:t>
            </a:r>
          </a:p>
          <a:p>
            <a:pPr eaLnBrk="1" hangingPunct="1">
              <a:buFont typeface="Wingdings" panose="05000000000000000000" pitchFamily="2" charset="2"/>
              <a:buNone/>
            </a:pPr>
            <a:r>
              <a:rPr lang="en-US" altLang="en-US" sz="2900" smtClean="0"/>
              <a:t>	Curriculum </a:t>
            </a:r>
          </a:p>
          <a:p>
            <a:pPr eaLnBrk="1" hangingPunct="1">
              <a:buFont typeface="Wingdings" panose="05000000000000000000" pitchFamily="2" charset="2"/>
              <a:buNone/>
            </a:pPr>
            <a:r>
              <a:rPr lang="en-US" altLang="en-US" sz="2900" smtClean="0"/>
              <a:t>	Student Affairs</a:t>
            </a:r>
          </a:p>
          <a:p>
            <a:pPr eaLnBrk="1" hangingPunct="1">
              <a:buFont typeface="Wingdings" panose="05000000000000000000" pitchFamily="2" charset="2"/>
              <a:buNone/>
            </a:pPr>
            <a:r>
              <a:rPr lang="en-US" altLang="en-US" sz="2900" smtClean="0"/>
              <a:t>	Student Records </a:t>
            </a:r>
          </a:p>
          <a:p>
            <a:pPr eaLnBrk="1" hangingPunct="1">
              <a:buFont typeface="Wingdings" panose="05000000000000000000" pitchFamily="2" charset="2"/>
              <a:buNone/>
            </a:pPr>
            <a:r>
              <a:rPr lang="en-US" altLang="en-US" sz="2900" smtClean="0"/>
              <a:t>	Student Financial Services</a:t>
            </a:r>
          </a:p>
          <a:p>
            <a:pPr eaLnBrk="1" hangingPunct="1">
              <a:buFont typeface="Wingdings" panose="05000000000000000000" pitchFamily="2" charset="2"/>
              <a:buNone/>
            </a:pPr>
            <a:r>
              <a:rPr lang="en-US" altLang="en-US" sz="2900" smtClean="0"/>
              <a:t>	 </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5"/>
  <p:tag name="TPOS" val="2"/>
</p:tagLst>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1630</TotalTime>
  <Words>703</Words>
  <Application>Microsoft Office PowerPoint</Application>
  <PresentationFormat>On-screen Show (4:3)</PresentationFormat>
  <Paragraphs>228</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MS PGothic</vt:lpstr>
      <vt:lpstr>Arial</vt:lpstr>
      <vt:lpstr>Calibri</vt:lpstr>
      <vt:lpstr>Tahoma</vt:lpstr>
      <vt:lpstr>Verdana</vt:lpstr>
      <vt:lpstr>Wingdings</vt:lpstr>
      <vt:lpstr>Profile</vt:lpstr>
      <vt:lpstr>Introduction to Student and Academic Services</vt:lpstr>
      <vt:lpstr>Student and Academic Services</vt:lpstr>
      <vt:lpstr>Office of Medical Education  </vt:lpstr>
      <vt:lpstr>Office of Student Affairs  </vt:lpstr>
      <vt:lpstr>Office of Student Financial Services </vt:lpstr>
      <vt:lpstr>Curriculum Offices</vt:lpstr>
      <vt:lpstr>Classroom support, Technology &amp; Simulation/Skills Center</vt:lpstr>
      <vt:lpstr>Offices of Student Records</vt:lpstr>
      <vt:lpstr>Student and Academic Services</vt:lpstr>
      <vt:lpstr>PowerPoint Presentation</vt:lpstr>
      <vt:lpstr>Overview of  Medical Curriculum and Licensure</vt:lpstr>
      <vt:lpstr>History of Medical Education</vt:lpstr>
      <vt:lpstr>Medical School Competencies</vt:lpstr>
      <vt:lpstr>Goals</vt:lpstr>
      <vt:lpstr>First Year:</vt:lpstr>
      <vt:lpstr>Second Year</vt:lpstr>
      <vt:lpstr>Approaches to Learning</vt:lpstr>
      <vt:lpstr>Year 3: Core Clinical Clerkships</vt:lpstr>
      <vt:lpstr>Year 4:  Advanced Clinical Clerkships  </vt:lpstr>
      <vt:lpstr>Temple Health Sites</vt:lpstr>
      <vt:lpstr>Clinical Affiliate Sites</vt:lpstr>
      <vt:lpstr>Dual Degree Programs</vt:lpstr>
      <vt:lpstr>Grading and Promotional Guidelines</vt:lpstr>
      <vt:lpstr>Pathway to Licensure - USMLE</vt:lpstr>
      <vt:lpstr>PowerPoint Presentation</vt:lpstr>
      <vt:lpstr>PowerPoint Presentation</vt:lpstr>
      <vt:lpstr>PowerPoint Presentation</vt:lpstr>
      <vt:lpstr>LCME Re-accreditation Self-Study</vt:lpstr>
      <vt:lpstr>First Year Curriculum:</vt:lpstr>
      <vt:lpstr>First Year Curriculum </vt:lpstr>
      <vt:lpstr>Exam dates: MS1</vt:lpstr>
      <vt:lpstr>Professionalism Policy</vt:lpstr>
      <vt:lpstr>Professionalism Policy (cont’d)</vt:lpstr>
      <vt:lpstr>Attendance Expectations</vt:lpstr>
      <vt:lpstr>Teaching Formats</vt:lpstr>
    </vt:vector>
  </TitlesOfParts>
  <Company>Temple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sterling</dc:creator>
  <cp:lastModifiedBy>Kristen Salava</cp:lastModifiedBy>
  <cp:revision>116</cp:revision>
  <cp:lastPrinted>2014-08-04T11:54:37Z</cp:lastPrinted>
  <dcterms:created xsi:type="dcterms:W3CDTF">2004-04-15T13:41:25Z</dcterms:created>
  <dcterms:modified xsi:type="dcterms:W3CDTF">2015-07-30T19:32:21Z</dcterms:modified>
</cp:coreProperties>
</file>